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1" r:id="rId1"/>
  </p:sldMasterIdLst>
  <p:notesMasterIdLst>
    <p:notesMasterId r:id="rId23"/>
  </p:notesMasterIdLst>
  <p:handoutMasterIdLst>
    <p:handoutMasterId r:id="rId24"/>
  </p:handoutMasterIdLst>
  <p:sldIdLst>
    <p:sldId id="593" r:id="rId2"/>
    <p:sldId id="658" r:id="rId3"/>
    <p:sldId id="688" r:id="rId4"/>
    <p:sldId id="705" r:id="rId5"/>
    <p:sldId id="712" r:id="rId6"/>
    <p:sldId id="713" r:id="rId7"/>
    <p:sldId id="689" r:id="rId8"/>
    <p:sldId id="690" r:id="rId9"/>
    <p:sldId id="691" r:id="rId10"/>
    <p:sldId id="710" r:id="rId11"/>
    <p:sldId id="695" r:id="rId12"/>
    <p:sldId id="694" r:id="rId13"/>
    <p:sldId id="700" r:id="rId14"/>
    <p:sldId id="702" r:id="rId15"/>
    <p:sldId id="714" r:id="rId16"/>
    <p:sldId id="703" r:id="rId17"/>
    <p:sldId id="715" r:id="rId18"/>
    <p:sldId id="704" r:id="rId19"/>
    <p:sldId id="716" r:id="rId20"/>
    <p:sldId id="701" r:id="rId21"/>
    <p:sldId id="706" r:id="rId22"/>
  </p:sldIdLst>
  <p:sldSz cx="9144000" cy="6858000" type="screen4x3"/>
  <p:notesSz cx="6735763" cy="9866313"/>
  <p:defaultTextStyle>
    <a:defPPr>
      <a:defRPr lang="ko-KR"/>
    </a:defPPr>
    <a:lvl1pPr algn="l" rtl="0" fontAlgn="base" latinLnBrk="1">
      <a:spcBef>
        <a:spcPct val="0"/>
      </a:spcBef>
      <a:spcAft>
        <a:spcPct val="0"/>
      </a:spcAft>
      <a:defRPr kumimoji="1" kern="1200">
        <a:solidFill>
          <a:schemeClr val="tx1"/>
        </a:solidFill>
        <a:latin typeface="Arial" charset="0"/>
        <a:ea typeface="맑은 고딕"/>
        <a:cs typeface="맑은 고딕"/>
      </a:defRPr>
    </a:lvl1pPr>
    <a:lvl2pPr marL="457200" algn="l" rtl="0" fontAlgn="base" latinLnBrk="1">
      <a:spcBef>
        <a:spcPct val="0"/>
      </a:spcBef>
      <a:spcAft>
        <a:spcPct val="0"/>
      </a:spcAft>
      <a:defRPr kumimoji="1" kern="1200">
        <a:solidFill>
          <a:schemeClr val="tx1"/>
        </a:solidFill>
        <a:latin typeface="Arial" charset="0"/>
        <a:ea typeface="맑은 고딕"/>
        <a:cs typeface="맑은 고딕"/>
      </a:defRPr>
    </a:lvl2pPr>
    <a:lvl3pPr marL="914400" algn="l" rtl="0" fontAlgn="base" latinLnBrk="1">
      <a:spcBef>
        <a:spcPct val="0"/>
      </a:spcBef>
      <a:spcAft>
        <a:spcPct val="0"/>
      </a:spcAft>
      <a:defRPr kumimoji="1" kern="1200">
        <a:solidFill>
          <a:schemeClr val="tx1"/>
        </a:solidFill>
        <a:latin typeface="Arial" charset="0"/>
        <a:ea typeface="맑은 고딕"/>
        <a:cs typeface="맑은 고딕"/>
      </a:defRPr>
    </a:lvl3pPr>
    <a:lvl4pPr marL="1371600" algn="l" rtl="0" fontAlgn="base" latinLnBrk="1">
      <a:spcBef>
        <a:spcPct val="0"/>
      </a:spcBef>
      <a:spcAft>
        <a:spcPct val="0"/>
      </a:spcAft>
      <a:defRPr kumimoji="1" kern="1200">
        <a:solidFill>
          <a:schemeClr val="tx1"/>
        </a:solidFill>
        <a:latin typeface="Arial" charset="0"/>
        <a:ea typeface="맑은 고딕"/>
        <a:cs typeface="맑은 고딕"/>
      </a:defRPr>
    </a:lvl4pPr>
    <a:lvl5pPr marL="1828800" algn="l" rtl="0" fontAlgn="base" latinLnBrk="1">
      <a:spcBef>
        <a:spcPct val="0"/>
      </a:spcBef>
      <a:spcAft>
        <a:spcPct val="0"/>
      </a:spcAft>
      <a:defRPr kumimoji="1" kern="1200">
        <a:solidFill>
          <a:schemeClr val="tx1"/>
        </a:solidFill>
        <a:latin typeface="Arial" charset="0"/>
        <a:ea typeface="맑은 고딕"/>
        <a:cs typeface="맑은 고딕"/>
      </a:defRPr>
    </a:lvl5pPr>
    <a:lvl6pPr marL="2286000" algn="l" defTabSz="914400" rtl="0" eaLnBrk="1" latinLnBrk="1" hangingPunct="1">
      <a:defRPr kumimoji="1" kern="1200">
        <a:solidFill>
          <a:schemeClr val="tx1"/>
        </a:solidFill>
        <a:latin typeface="Arial" charset="0"/>
        <a:ea typeface="맑은 고딕"/>
        <a:cs typeface="맑은 고딕"/>
      </a:defRPr>
    </a:lvl6pPr>
    <a:lvl7pPr marL="2743200" algn="l" defTabSz="914400" rtl="0" eaLnBrk="1" latinLnBrk="1" hangingPunct="1">
      <a:defRPr kumimoji="1" kern="1200">
        <a:solidFill>
          <a:schemeClr val="tx1"/>
        </a:solidFill>
        <a:latin typeface="Arial" charset="0"/>
        <a:ea typeface="맑은 고딕"/>
        <a:cs typeface="맑은 고딕"/>
      </a:defRPr>
    </a:lvl7pPr>
    <a:lvl8pPr marL="3200400" algn="l" defTabSz="914400" rtl="0" eaLnBrk="1" latinLnBrk="1" hangingPunct="1">
      <a:defRPr kumimoji="1" kern="1200">
        <a:solidFill>
          <a:schemeClr val="tx1"/>
        </a:solidFill>
        <a:latin typeface="Arial" charset="0"/>
        <a:ea typeface="맑은 고딕"/>
        <a:cs typeface="맑은 고딕"/>
      </a:defRPr>
    </a:lvl8pPr>
    <a:lvl9pPr marL="3657600" algn="l" defTabSz="914400" rtl="0" eaLnBrk="1" latinLnBrk="1" hangingPunct="1">
      <a:defRPr kumimoji="1" kern="1200">
        <a:solidFill>
          <a:schemeClr val="tx1"/>
        </a:solidFill>
        <a:latin typeface="Arial" charset="0"/>
        <a:ea typeface="맑은 고딕"/>
        <a:cs typeface="맑은 고딕"/>
      </a:defRPr>
    </a:lvl9pPr>
  </p:defaultTextStyle>
  <p:extLst>
    <p:ext uri="{EFAFB233-063F-42B5-8137-9DF3F51BA10A}">
      <p15:sldGuideLst xmlns:p15="http://schemas.microsoft.com/office/powerpoint/2012/main">
        <p15:guide id="1" orient="horz" pos="1480" userDrawn="1">
          <p15:clr>
            <a:srgbClr val="A4A3A4"/>
          </p15:clr>
        </p15:guide>
        <p15:guide id="2" pos="521" userDrawn="1">
          <p15:clr>
            <a:srgbClr val="A4A3A4"/>
          </p15:clr>
        </p15:guide>
        <p15:guide id="4" pos="2880" userDrawn="1">
          <p15:clr>
            <a:srgbClr val="A4A3A4"/>
          </p15:clr>
        </p15:guide>
        <p15:guide id="5" orient="horz" pos="2795" userDrawn="1">
          <p15:clr>
            <a:srgbClr val="A4A3A4"/>
          </p15:clr>
        </p15:guide>
        <p15:guide id="6" orient="horz" pos="2387" userDrawn="1">
          <p15:clr>
            <a:srgbClr val="A4A3A4"/>
          </p15:clr>
        </p15:guide>
        <p15:guide id="7" pos="2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D6E"/>
    <a:srgbClr val="17579D"/>
    <a:srgbClr val="D60093"/>
    <a:srgbClr val="FFA43F"/>
    <a:srgbClr val="163CB6"/>
    <a:srgbClr val="1A62B2"/>
    <a:srgbClr val="3333CC"/>
    <a:srgbClr val="0000CC"/>
    <a:srgbClr val="FFFFFF"/>
    <a:srgbClr val="EB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6" autoAdjust="0"/>
    <p:restoredTop sz="96323" autoAdjust="0"/>
  </p:normalViewPr>
  <p:slideViewPr>
    <p:cSldViewPr>
      <p:cViewPr varScale="1">
        <p:scale>
          <a:sx n="95" d="100"/>
          <a:sy n="95" d="100"/>
        </p:scale>
        <p:origin x="102" y="228"/>
      </p:cViewPr>
      <p:guideLst>
        <p:guide orient="horz" pos="1480"/>
        <p:guide pos="521"/>
        <p:guide pos="2880"/>
        <p:guide orient="horz" pos="2795"/>
        <p:guide orient="horz" pos="2387"/>
        <p:guide pos="22"/>
      </p:guideLst>
    </p:cSldViewPr>
  </p:slideViewPr>
  <p:notesTextViewPr>
    <p:cViewPr>
      <p:scale>
        <a:sx n="150" d="100"/>
        <a:sy n="150" d="100"/>
      </p:scale>
      <p:origin x="0" y="0"/>
    </p:cViewPr>
  </p:notesTextViewPr>
  <p:sorterViewPr>
    <p:cViewPr>
      <p:scale>
        <a:sx n="75" d="100"/>
        <a:sy n="75" d="100"/>
      </p:scale>
      <p:origin x="0" y="0"/>
    </p:cViewPr>
  </p:sorterViewPr>
  <p:notesViewPr>
    <p:cSldViewPr>
      <p:cViewPr varScale="1">
        <p:scale>
          <a:sx n="81" d="100"/>
          <a:sy n="81" d="100"/>
        </p:scale>
        <p:origin x="-3972"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2"/>
            <a:ext cx="2919565" cy="493789"/>
          </a:xfrm>
          <a:prstGeom prst="rect">
            <a:avLst/>
          </a:prstGeom>
        </p:spPr>
        <p:txBody>
          <a:bodyPr vert="horz" lIns="90745" tIns="45372" rIns="90745" bIns="45372" rtlCol="0"/>
          <a:lstStyle>
            <a:lvl1pPr algn="l" fontAlgn="auto">
              <a:spcBef>
                <a:spcPts val="0"/>
              </a:spcBef>
              <a:spcAft>
                <a:spcPts val="0"/>
              </a:spcAft>
              <a:defRPr kumimoji="0" sz="1200">
                <a:latin typeface="+mn-lt"/>
                <a:ea typeface="+mn-ea"/>
                <a:cs typeface="+mn-cs"/>
              </a:defRPr>
            </a:lvl1pPr>
          </a:lstStyle>
          <a:p>
            <a:pPr>
              <a:defRPr/>
            </a:pPr>
            <a:endParaRPr lang="ko-KR" altLang="en-US" dirty="0"/>
          </a:p>
        </p:txBody>
      </p:sp>
      <p:sp>
        <p:nvSpPr>
          <p:cNvPr id="3" name="날짜 개체 틀 2"/>
          <p:cNvSpPr>
            <a:spLocks noGrp="1"/>
          </p:cNvSpPr>
          <p:nvPr>
            <p:ph type="dt" sz="quarter" idx="1"/>
          </p:nvPr>
        </p:nvSpPr>
        <p:spPr>
          <a:xfrm>
            <a:off x="3814626" y="2"/>
            <a:ext cx="2919565" cy="493789"/>
          </a:xfrm>
          <a:prstGeom prst="rect">
            <a:avLst/>
          </a:prstGeom>
        </p:spPr>
        <p:txBody>
          <a:bodyPr vert="horz" lIns="90745" tIns="45372" rIns="90745" bIns="45372" rtlCol="0"/>
          <a:lstStyle>
            <a:lvl1pPr algn="r" fontAlgn="auto">
              <a:spcBef>
                <a:spcPts val="0"/>
              </a:spcBef>
              <a:spcAft>
                <a:spcPts val="0"/>
              </a:spcAft>
              <a:defRPr kumimoji="0" sz="1200">
                <a:latin typeface="+mn-lt"/>
                <a:ea typeface="+mn-ea"/>
                <a:cs typeface="+mn-cs"/>
              </a:defRPr>
            </a:lvl1pPr>
          </a:lstStyle>
          <a:p>
            <a:pPr>
              <a:defRPr/>
            </a:pPr>
            <a:fld id="{DED09423-44DB-4D05-AE00-27D2DF0EF45E}" type="datetimeFigureOut">
              <a:rPr lang="ko-KR" altLang="en-US"/>
              <a:pPr>
                <a:defRPr/>
              </a:pPr>
              <a:t>2023-11-29</a:t>
            </a:fld>
            <a:endParaRPr lang="ko-KR" altLang="en-US" dirty="0"/>
          </a:p>
        </p:txBody>
      </p:sp>
      <p:sp>
        <p:nvSpPr>
          <p:cNvPr id="4" name="바닥글 개체 틀 3"/>
          <p:cNvSpPr>
            <a:spLocks noGrp="1"/>
          </p:cNvSpPr>
          <p:nvPr>
            <p:ph type="ftr" sz="quarter" idx="2"/>
          </p:nvPr>
        </p:nvSpPr>
        <p:spPr>
          <a:xfrm>
            <a:off x="2" y="9370949"/>
            <a:ext cx="2919565" cy="493789"/>
          </a:xfrm>
          <a:prstGeom prst="rect">
            <a:avLst/>
          </a:prstGeom>
        </p:spPr>
        <p:txBody>
          <a:bodyPr vert="horz" lIns="90745" tIns="45372" rIns="90745" bIns="45372" rtlCol="0" anchor="b"/>
          <a:lstStyle>
            <a:lvl1pPr algn="l" fontAlgn="auto">
              <a:spcBef>
                <a:spcPts val="0"/>
              </a:spcBef>
              <a:spcAft>
                <a:spcPts val="0"/>
              </a:spcAft>
              <a:defRPr kumimoji="0" sz="1200">
                <a:latin typeface="+mn-lt"/>
                <a:ea typeface="+mn-ea"/>
                <a:cs typeface="+mn-cs"/>
              </a:defRPr>
            </a:lvl1pPr>
          </a:lstStyle>
          <a:p>
            <a:pPr>
              <a:defRPr/>
            </a:pPr>
            <a:endParaRPr lang="ko-KR" altLang="en-US" dirty="0"/>
          </a:p>
        </p:txBody>
      </p:sp>
      <p:sp>
        <p:nvSpPr>
          <p:cNvPr id="5" name="슬라이드 번호 개체 틀 4"/>
          <p:cNvSpPr>
            <a:spLocks noGrp="1"/>
          </p:cNvSpPr>
          <p:nvPr>
            <p:ph type="sldNum" sz="quarter" idx="3"/>
          </p:nvPr>
        </p:nvSpPr>
        <p:spPr>
          <a:xfrm>
            <a:off x="3814626" y="9370949"/>
            <a:ext cx="2919565" cy="493789"/>
          </a:xfrm>
          <a:prstGeom prst="rect">
            <a:avLst/>
          </a:prstGeom>
        </p:spPr>
        <p:txBody>
          <a:bodyPr vert="horz" lIns="90745" tIns="45372" rIns="90745" bIns="45372" rtlCol="0" anchor="b"/>
          <a:lstStyle>
            <a:lvl1pPr algn="r" fontAlgn="auto">
              <a:spcBef>
                <a:spcPts val="0"/>
              </a:spcBef>
              <a:spcAft>
                <a:spcPts val="0"/>
              </a:spcAft>
              <a:defRPr kumimoji="0" sz="1200">
                <a:latin typeface="+mn-lt"/>
                <a:ea typeface="+mn-ea"/>
                <a:cs typeface="+mn-cs"/>
              </a:defRPr>
            </a:lvl1pPr>
          </a:lstStyle>
          <a:p>
            <a:pPr>
              <a:defRPr/>
            </a:pPr>
            <a:fld id="{9DF29A8E-A481-4E5A-82FA-9896A133284F}" type="slidenum">
              <a:rPr lang="ko-KR" altLang="en-US"/>
              <a:pPr>
                <a:defRPr/>
              </a:pPr>
              <a:t>‹#›</a:t>
            </a:fld>
            <a:endParaRPr lang="ko-KR" altLang="en-US" dirty="0"/>
          </a:p>
        </p:txBody>
      </p:sp>
    </p:spTree>
    <p:extLst>
      <p:ext uri="{BB962C8B-B14F-4D97-AF65-F5344CB8AC3E}">
        <p14:creationId xmlns:p14="http://schemas.microsoft.com/office/powerpoint/2010/main" val="2770428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2"/>
            <a:ext cx="2919565" cy="493789"/>
          </a:xfrm>
          <a:prstGeom prst="rect">
            <a:avLst/>
          </a:prstGeom>
        </p:spPr>
        <p:txBody>
          <a:bodyPr vert="horz" lIns="90745" tIns="45372" rIns="90745" bIns="45372" rtlCol="0"/>
          <a:lstStyle>
            <a:lvl1pPr algn="l" fontAlgn="auto">
              <a:spcBef>
                <a:spcPts val="0"/>
              </a:spcBef>
              <a:spcAft>
                <a:spcPts val="0"/>
              </a:spcAft>
              <a:defRPr kumimoji="0" sz="1200">
                <a:latin typeface="+mn-lt"/>
                <a:ea typeface="+mn-ea"/>
                <a:cs typeface="+mn-cs"/>
              </a:defRPr>
            </a:lvl1pPr>
          </a:lstStyle>
          <a:p>
            <a:pPr>
              <a:defRPr/>
            </a:pPr>
            <a:endParaRPr lang="ko-KR" altLang="en-US" dirty="0"/>
          </a:p>
        </p:txBody>
      </p:sp>
      <p:sp>
        <p:nvSpPr>
          <p:cNvPr id="3" name="날짜 개체 틀 2"/>
          <p:cNvSpPr>
            <a:spLocks noGrp="1"/>
          </p:cNvSpPr>
          <p:nvPr>
            <p:ph type="dt" idx="1"/>
          </p:nvPr>
        </p:nvSpPr>
        <p:spPr>
          <a:xfrm>
            <a:off x="3814626" y="2"/>
            <a:ext cx="2919565" cy="493789"/>
          </a:xfrm>
          <a:prstGeom prst="rect">
            <a:avLst/>
          </a:prstGeom>
        </p:spPr>
        <p:txBody>
          <a:bodyPr vert="horz" lIns="90745" tIns="45372" rIns="90745" bIns="45372" rtlCol="0"/>
          <a:lstStyle>
            <a:lvl1pPr algn="r" fontAlgn="auto">
              <a:spcBef>
                <a:spcPts val="0"/>
              </a:spcBef>
              <a:spcAft>
                <a:spcPts val="0"/>
              </a:spcAft>
              <a:defRPr kumimoji="0" sz="1200">
                <a:latin typeface="+mn-lt"/>
                <a:ea typeface="+mn-ea"/>
                <a:cs typeface="+mn-cs"/>
              </a:defRPr>
            </a:lvl1pPr>
          </a:lstStyle>
          <a:p>
            <a:pPr>
              <a:defRPr/>
            </a:pPr>
            <a:fld id="{13F43211-4BFA-468D-BEFC-F00FFF4FB6AA}" type="datetimeFigureOut">
              <a:rPr lang="ko-KR" altLang="en-US"/>
              <a:pPr>
                <a:defRPr/>
              </a:pPr>
              <a:t>2023-11-29</a:t>
            </a:fld>
            <a:endParaRPr lang="ko-KR" altLang="en-US" dirty="0"/>
          </a:p>
        </p:txBody>
      </p:sp>
      <p:sp>
        <p:nvSpPr>
          <p:cNvPr id="4" name="슬라이드 이미지 개체 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745" tIns="45372" rIns="90745" bIns="45372" rtlCol="0" anchor="ctr"/>
          <a:lstStyle/>
          <a:p>
            <a:pPr lvl="0"/>
            <a:endParaRPr lang="ko-KR" altLang="en-US" noProof="0" dirty="0"/>
          </a:p>
        </p:txBody>
      </p:sp>
      <p:sp>
        <p:nvSpPr>
          <p:cNvPr id="5" name="슬라이드 노트 개체 틀 4"/>
          <p:cNvSpPr>
            <a:spLocks noGrp="1"/>
          </p:cNvSpPr>
          <p:nvPr>
            <p:ph type="body" sz="quarter" idx="3"/>
          </p:nvPr>
        </p:nvSpPr>
        <p:spPr>
          <a:xfrm>
            <a:off x="673262" y="4687057"/>
            <a:ext cx="5389240" cy="4439367"/>
          </a:xfrm>
          <a:prstGeom prst="rect">
            <a:avLst/>
          </a:prstGeom>
        </p:spPr>
        <p:txBody>
          <a:bodyPr vert="horz" lIns="90745" tIns="45372" rIns="90745" bIns="45372"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2" y="9370949"/>
            <a:ext cx="2919565" cy="493789"/>
          </a:xfrm>
          <a:prstGeom prst="rect">
            <a:avLst/>
          </a:prstGeom>
        </p:spPr>
        <p:txBody>
          <a:bodyPr vert="horz" lIns="90745" tIns="45372" rIns="90745" bIns="45372" rtlCol="0" anchor="b"/>
          <a:lstStyle>
            <a:lvl1pPr algn="l" fontAlgn="auto">
              <a:spcBef>
                <a:spcPts val="0"/>
              </a:spcBef>
              <a:spcAft>
                <a:spcPts val="0"/>
              </a:spcAft>
              <a:defRPr kumimoji="0" sz="1200">
                <a:latin typeface="+mn-lt"/>
                <a:ea typeface="+mn-ea"/>
                <a:cs typeface="+mn-cs"/>
              </a:defRPr>
            </a:lvl1pPr>
          </a:lstStyle>
          <a:p>
            <a:pPr>
              <a:defRPr/>
            </a:pPr>
            <a:endParaRPr lang="ko-KR" altLang="en-US" dirty="0"/>
          </a:p>
        </p:txBody>
      </p:sp>
      <p:sp>
        <p:nvSpPr>
          <p:cNvPr id="7" name="슬라이드 번호 개체 틀 6"/>
          <p:cNvSpPr>
            <a:spLocks noGrp="1"/>
          </p:cNvSpPr>
          <p:nvPr>
            <p:ph type="sldNum" sz="quarter" idx="5"/>
          </p:nvPr>
        </p:nvSpPr>
        <p:spPr>
          <a:xfrm>
            <a:off x="3814626" y="9370949"/>
            <a:ext cx="2919565" cy="493789"/>
          </a:xfrm>
          <a:prstGeom prst="rect">
            <a:avLst/>
          </a:prstGeom>
        </p:spPr>
        <p:txBody>
          <a:bodyPr vert="horz" lIns="90745" tIns="45372" rIns="90745" bIns="45372" rtlCol="0" anchor="b"/>
          <a:lstStyle>
            <a:lvl1pPr algn="r" fontAlgn="auto">
              <a:spcBef>
                <a:spcPts val="0"/>
              </a:spcBef>
              <a:spcAft>
                <a:spcPts val="0"/>
              </a:spcAft>
              <a:defRPr kumimoji="0" sz="1200">
                <a:latin typeface="+mn-lt"/>
                <a:ea typeface="+mn-ea"/>
                <a:cs typeface="+mn-cs"/>
              </a:defRPr>
            </a:lvl1pPr>
          </a:lstStyle>
          <a:p>
            <a:pPr>
              <a:defRPr/>
            </a:pPr>
            <a:fld id="{360D9A76-7EF0-4EBE-B740-215208A7C81D}" type="slidenum">
              <a:rPr lang="ko-KR" altLang="en-US"/>
              <a:pPr>
                <a:defRPr/>
              </a:pPr>
              <a:t>‹#›</a:t>
            </a:fld>
            <a:endParaRPr lang="ko-KR" altLang="en-US" dirty="0"/>
          </a:p>
        </p:txBody>
      </p:sp>
    </p:spTree>
    <p:extLst>
      <p:ext uri="{BB962C8B-B14F-4D97-AF65-F5344CB8AC3E}">
        <p14:creationId xmlns:p14="http://schemas.microsoft.com/office/powerpoint/2010/main" val="2289965535"/>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mn-lt"/>
        <a:ea typeface="+mn-ea"/>
        <a:cs typeface="맑은 고딕"/>
      </a:defRPr>
    </a:lvl1pPr>
    <a:lvl2pPr marL="457200" algn="l" rtl="0" eaLnBrk="0" fontAlgn="base" latinLnBrk="1" hangingPunct="0">
      <a:spcBef>
        <a:spcPct val="30000"/>
      </a:spcBef>
      <a:spcAft>
        <a:spcPct val="0"/>
      </a:spcAft>
      <a:defRPr sz="1200" kern="1200">
        <a:solidFill>
          <a:schemeClr val="tx1"/>
        </a:solidFill>
        <a:latin typeface="+mn-lt"/>
        <a:ea typeface="+mn-ea"/>
        <a:cs typeface="맑은 고딕"/>
      </a:defRPr>
    </a:lvl2pPr>
    <a:lvl3pPr marL="914400" algn="l" rtl="0" eaLnBrk="0" fontAlgn="base" latinLnBrk="1" hangingPunct="0">
      <a:spcBef>
        <a:spcPct val="30000"/>
      </a:spcBef>
      <a:spcAft>
        <a:spcPct val="0"/>
      </a:spcAft>
      <a:defRPr sz="1200" kern="1200">
        <a:solidFill>
          <a:schemeClr val="tx1"/>
        </a:solidFill>
        <a:latin typeface="+mn-lt"/>
        <a:ea typeface="+mn-ea"/>
        <a:cs typeface="맑은 고딕"/>
      </a:defRPr>
    </a:lvl3pPr>
    <a:lvl4pPr marL="1371600" algn="l" rtl="0" eaLnBrk="0" fontAlgn="base" latinLnBrk="1" hangingPunct="0">
      <a:spcBef>
        <a:spcPct val="30000"/>
      </a:spcBef>
      <a:spcAft>
        <a:spcPct val="0"/>
      </a:spcAft>
      <a:defRPr sz="1200" kern="1200">
        <a:solidFill>
          <a:schemeClr val="tx1"/>
        </a:solidFill>
        <a:latin typeface="+mn-lt"/>
        <a:ea typeface="+mn-ea"/>
        <a:cs typeface="맑은 고딕"/>
      </a:defRPr>
    </a:lvl4pPr>
    <a:lvl5pPr marL="1828800" algn="l" rtl="0" eaLnBrk="0" fontAlgn="base" latinLnBrk="1" hangingPunct="0">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360D9A76-7EF0-4EBE-B740-215208A7C81D}" type="slidenum">
              <a:rPr lang="ko-KR" altLang="en-US" smtClean="0"/>
              <a:pPr>
                <a:defRPr/>
              </a:pPr>
              <a:t>1</a:t>
            </a:fld>
            <a:endParaRPr lang="ko-KR" altLang="en-US"/>
          </a:p>
        </p:txBody>
      </p:sp>
    </p:spTree>
    <p:extLst>
      <p:ext uri="{BB962C8B-B14F-4D97-AF65-F5344CB8AC3E}">
        <p14:creationId xmlns:p14="http://schemas.microsoft.com/office/powerpoint/2010/main" val="415001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2</a:t>
            </a:fld>
            <a:endParaRPr lang="ko-KR" altLang="en-US"/>
          </a:p>
        </p:txBody>
      </p:sp>
    </p:spTree>
    <p:extLst>
      <p:ext uri="{BB962C8B-B14F-4D97-AF65-F5344CB8AC3E}">
        <p14:creationId xmlns:p14="http://schemas.microsoft.com/office/powerpoint/2010/main" val="32642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4</a:t>
            </a:fld>
            <a:endParaRPr lang="ko-KR" altLang="en-US"/>
          </a:p>
        </p:txBody>
      </p:sp>
    </p:spTree>
    <p:extLst>
      <p:ext uri="{BB962C8B-B14F-4D97-AF65-F5344CB8AC3E}">
        <p14:creationId xmlns:p14="http://schemas.microsoft.com/office/powerpoint/2010/main" val="243386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5</a:t>
            </a:fld>
            <a:endParaRPr lang="ko-KR" altLang="en-US"/>
          </a:p>
        </p:txBody>
      </p:sp>
    </p:spTree>
    <p:extLst>
      <p:ext uri="{BB962C8B-B14F-4D97-AF65-F5344CB8AC3E}">
        <p14:creationId xmlns:p14="http://schemas.microsoft.com/office/powerpoint/2010/main" val="2624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6</a:t>
            </a:fld>
            <a:endParaRPr lang="ko-KR" altLang="en-US"/>
          </a:p>
        </p:txBody>
      </p:sp>
    </p:spTree>
    <p:extLst>
      <p:ext uri="{BB962C8B-B14F-4D97-AF65-F5344CB8AC3E}">
        <p14:creationId xmlns:p14="http://schemas.microsoft.com/office/powerpoint/2010/main" val="382162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7</a:t>
            </a:fld>
            <a:endParaRPr lang="ko-KR" altLang="en-US"/>
          </a:p>
        </p:txBody>
      </p:sp>
    </p:spTree>
    <p:extLst>
      <p:ext uri="{BB962C8B-B14F-4D97-AF65-F5344CB8AC3E}">
        <p14:creationId xmlns:p14="http://schemas.microsoft.com/office/powerpoint/2010/main" val="227204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11</a:t>
            </a:fld>
            <a:endParaRPr lang="ko-KR" altLang="en-US" dirty="0"/>
          </a:p>
        </p:txBody>
      </p:sp>
    </p:spTree>
    <p:extLst>
      <p:ext uri="{BB962C8B-B14F-4D97-AF65-F5344CB8AC3E}">
        <p14:creationId xmlns:p14="http://schemas.microsoft.com/office/powerpoint/2010/main" val="420086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12</a:t>
            </a:fld>
            <a:endParaRPr lang="ko-KR" altLang="en-US" dirty="0"/>
          </a:p>
        </p:txBody>
      </p:sp>
    </p:spTree>
    <p:extLst>
      <p:ext uri="{BB962C8B-B14F-4D97-AF65-F5344CB8AC3E}">
        <p14:creationId xmlns:p14="http://schemas.microsoft.com/office/powerpoint/2010/main" val="369022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a:defRPr/>
            </a:pPr>
            <a:fld id="{360D9A76-7EF0-4EBE-B740-215208A7C81D}" type="slidenum">
              <a:rPr lang="ko-KR" altLang="en-US" smtClean="0"/>
              <a:pPr>
                <a:defRPr/>
              </a:pPr>
              <a:t>20</a:t>
            </a:fld>
            <a:endParaRPr lang="ko-KR" altLang="en-US" dirty="0"/>
          </a:p>
        </p:txBody>
      </p:sp>
    </p:spTree>
    <p:extLst>
      <p:ext uri="{BB962C8B-B14F-4D97-AF65-F5344CB8AC3E}">
        <p14:creationId xmlns:p14="http://schemas.microsoft.com/office/powerpoint/2010/main" val="149396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4" name="날짜 개체 틀 3"/>
          <p:cNvSpPr>
            <a:spLocks noGrp="1"/>
          </p:cNvSpPr>
          <p:nvPr>
            <p:ph type="dt" sz="half" idx="10"/>
          </p:nvPr>
        </p:nvSpPr>
        <p:spPr>
          <a:xfrm>
            <a:off x="457200" y="6356350"/>
            <a:ext cx="2133600" cy="365125"/>
          </a:xfrm>
          <a:prstGeom prst="rect">
            <a:avLst/>
          </a:prstGeom>
        </p:spPr>
        <p:txBody>
          <a:bodyPr/>
          <a:lstStyle/>
          <a:p>
            <a:fld id="{115D7DEC-4C5F-457D-A59B-07F304E4F6E1}" type="datetime1">
              <a:rPr lang="ko-KR" altLang="en-US" smtClean="0">
                <a:solidFill>
                  <a:prstClr val="black">
                    <a:tint val="75000"/>
                  </a:prstClr>
                </a:solidFill>
              </a:rPr>
              <a:t>2023-11-29</a:t>
            </a:fld>
            <a:endParaRPr lang="ko-KR" altLang="en-US" dirty="0">
              <a:solidFill>
                <a:prstClr val="black">
                  <a:tint val="75000"/>
                </a:prstClr>
              </a:solidFill>
            </a:endParaRPr>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2086BC3E-17FF-462E-8F2C-6C29E3B326F5}" type="slidenum">
              <a:rPr kumimoji="0" lang="ko-KR" altLang="en-US" smtClean="0">
                <a:solidFill>
                  <a:prstClr val="black"/>
                </a:solidFill>
                <a:latin typeface="맑은 고딕"/>
                <a:cs typeface="+mn-cs"/>
              </a:rPr>
              <a:pPr fontAlgn="auto">
                <a:spcBef>
                  <a:spcPts val="0"/>
                </a:spcBef>
                <a:spcAft>
                  <a:spcPts val="0"/>
                </a:spcAft>
              </a:pPr>
              <a:t>‹#›</a:t>
            </a:fld>
            <a:endParaRPr kumimoji="0" lang="ko-KR" altLang="en-US" dirty="0">
              <a:solidFill>
                <a:prstClr val="black"/>
              </a:solidFill>
              <a:latin typeface="맑은 고딕"/>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구역 머리글">
    <p:spTree>
      <p:nvGrpSpPr>
        <p:cNvPr id="1" name=""/>
        <p:cNvGrpSpPr/>
        <p:nvPr/>
      </p:nvGrpSpPr>
      <p:grpSpPr>
        <a:xfrm>
          <a:off x="0" y="0"/>
          <a:ext cx="0" cy="0"/>
          <a:chOff x="0" y="0"/>
          <a:chExt cx="0" cy="0"/>
        </a:xfrm>
      </p:grpSpPr>
      <p:sp>
        <p:nvSpPr>
          <p:cNvPr id="4" name="날짜 개체 틀 3"/>
          <p:cNvSpPr>
            <a:spLocks noGrp="1"/>
          </p:cNvSpPr>
          <p:nvPr>
            <p:ph type="dt" sz="half" idx="10"/>
          </p:nvPr>
        </p:nvSpPr>
        <p:spPr>
          <a:xfrm>
            <a:off x="457200" y="6356350"/>
            <a:ext cx="2133600" cy="365125"/>
          </a:xfrm>
          <a:prstGeom prst="rect">
            <a:avLst/>
          </a:prstGeom>
        </p:spPr>
        <p:txBody>
          <a:bodyPr/>
          <a:lstStyle/>
          <a:p>
            <a:fld id="{3349D532-7DF5-4F6E-A237-6CCC46203FB9}" type="datetime1">
              <a:rPr lang="ko-KR" altLang="en-US" smtClean="0">
                <a:solidFill>
                  <a:prstClr val="black">
                    <a:tint val="75000"/>
                  </a:prstClr>
                </a:solidFill>
              </a:rPr>
              <a:t>2023-11-29</a:t>
            </a:fld>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a:xfrm>
            <a:off x="3505200" y="6492875"/>
            <a:ext cx="2133600" cy="365125"/>
          </a:xfrm>
          <a:prstGeom prst="rect">
            <a:avLst/>
          </a:prstGeom>
        </p:spPr>
        <p:txBody>
          <a:bodyPr/>
          <a:lstStyle>
            <a:lvl1pPr algn="ctr">
              <a:defRPr/>
            </a:lvl1pPr>
          </a:lstStyle>
          <a:p>
            <a:pPr fontAlgn="auto">
              <a:spcBef>
                <a:spcPts val="0"/>
              </a:spcBef>
              <a:spcAft>
                <a:spcPts val="0"/>
              </a:spcAft>
            </a:pPr>
            <a:r>
              <a:rPr kumimoji="0" lang="en-US" altLang="ko-KR" dirty="0">
                <a:solidFill>
                  <a:prstClr val="black"/>
                </a:solidFill>
                <a:latin typeface="맑은 고딕"/>
                <a:cs typeface="+mn-cs"/>
              </a:rPr>
              <a:t>- </a:t>
            </a:r>
            <a:fld id="{2086BC3E-17FF-462E-8F2C-6C29E3B326F5}" type="slidenum">
              <a:rPr kumimoji="0" lang="ko-KR" altLang="en-US" smtClean="0">
                <a:solidFill>
                  <a:prstClr val="black"/>
                </a:solidFill>
                <a:latin typeface="맑은 고딕"/>
                <a:cs typeface="+mn-cs"/>
              </a:rPr>
              <a:pPr fontAlgn="auto">
                <a:spcBef>
                  <a:spcPts val="0"/>
                </a:spcBef>
                <a:spcAft>
                  <a:spcPts val="0"/>
                </a:spcAft>
              </a:pPr>
              <a:t>‹#›</a:t>
            </a:fld>
            <a:r>
              <a:rPr kumimoji="0" lang="ko-KR" altLang="en-US" dirty="0">
                <a:solidFill>
                  <a:prstClr val="black"/>
                </a:solidFill>
                <a:latin typeface="맑은 고딕"/>
                <a:cs typeface="+mn-cs"/>
              </a:rPr>
              <a:t> </a:t>
            </a:r>
            <a:r>
              <a:rPr kumimoji="0" lang="en-US" altLang="ko-KR" dirty="0">
                <a:solidFill>
                  <a:prstClr val="black"/>
                </a:solidFill>
                <a:latin typeface="맑은 고딕"/>
                <a:cs typeface="+mn-cs"/>
              </a:rPr>
              <a:t>-</a:t>
            </a:r>
            <a:endParaRPr kumimoji="0" lang="ko-KR" altLang="en-US" dirty="0">
              <a:solidFill>
                <a:prstClr val="black"/>
              </a:solidFill>
              <a:latin typeface="맑은 고딕"/>
              <a:cs typeface="+mn-cs"/>
            </a:endParaRPr>
          </a:p>
        </p:txBody>
      </p:sp>
    </p:spTree>
    <p:extLst>
      <p:ext uri="{BB962C8B-B14F-4D97-AF65-F5344CB8AC3E}">
        <p14:creationId xmlns:p14="http://schemas.microsoft.com/office/powerpoint/2010/main" val="227988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2_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B9AC72F2-2B7D-4F35-8E06-7C1580B48A4F}" type="datetimeFigureOut">
              <a:rPr lang="ko-KR" altLang="en-US" smtClean="0">
                <a:solidFill>
                  <a:prstClr val="black">
                    <a:tint val="75000"/>
                  </a:prstClr>
                </a:solidFill>
              </a:rPr>
              <a:pPr/>
              <a:t>2023-11-29</a:t>
            </a:fld>
            <a:endParaRPr lang="ko-KR" altLang="en-US" dirty="0">
              <a:solidFill>
                <a:prstClr val="black">
                  <a:tint val="75000"/>
                </a:prstClr>
              </a:solidFill>
            </a:endParaRPr>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2086BC3E-17FF-462E-8F2C-6C29E3B326F5}" type="slidenum">
              <a:rPr kumimoji="0" lang="ko-KR" altLang="en-US" smtClean="0">
                <a:solidFill>
                  <a:prstClr val="black"/>
                </a:solidFill>
                <a:latin typeface="맑은 고딕"/>
                <a:cs typeface="+mn-cs"/>
              </a:rPr>
              <a:pPr fontAlgn="auto">
                <a:spcBef>
                  <a:spcPts val="0"/>
                </a:spcBef>
                <a:spcAft>
                  <a:spcPts val="0"/>
                </a:spcAft>
              </a:pPr>
              <a:t>‹#›</a:t>
            </a:fld>
            <a:endParaRPr kumimoji="0" lang="ko-KR" altLang="en-US" dirty="0">
              <a:solidFill>
                <a:prstClr val="black"/>
              </a:solidFill>
              <a:latin typeface="맑은 고딕"/>
              <a:cs typeface="+mn-cs"/>
            </a:endParaRPr>
          </a:p>
        </p:txBody>
      </p:sp>
    </p:spTree>
    <p:extLst>
      <p:ext uri="{BB962C8B-B14F-4D97-AF65-F5344CB8AC3E}">
        <p14:creationId xmlns:p14="http://schemas.microsoft.com/office/powerpoint/2010/main" val="415999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그림 5"/>
          <p:cNvPicPr>
            <a:picLocks noChangeAspect="1"/>
          </p:cNvPicPr>
          <p:nvPr userDrawn="1"/>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9525"/>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7010E338-0645-49A4-9C6C-9A6133D21C14}"/>
              </a:ext>
            </a:extLst>
          </p:cNvPr>
          <p:cNvSpPr txBox="1"/>
          <p:nvPr/>
        </p:nvSpPr>
        <p:spPr>
          <a:xfrm>
            <a:off x="103146" y="1628800"/>
            <a:ext cx="8937708" cy="2308324"/>
          </a:xfrm>
          <a:prstGeom prst="rect">
            <a:avLst/>
          </a:prstGeom>
          <a:noFill/>
        </p:spPr>
        <p:txBody>
          <a:bodyPr wrap="square" rtlCol="0">
            <a:spAutoFit/>
          </a:bodyPr>
          <a:lstStyle/>
          <a:p>
            <a:pPr algn="ctr" latinLnBrk="0"/>
            <a:r>
              <a:rPr lang="en-US" altLang="ko-KR" sz="4800" b="1" dirty="0">
                <a:solidFill>
                  <a:srgbClr val="17579D"/>
                </a:solidFill>
              </a:rPr>
              <a:t>Advancing the Prediction of Rapid Intensification Typhoons</a:t>
            </a:r>
            <a:endParaRPr lang="ko-KR" altLang="ko-KR" sz="4800" dirty="0">
              <a:solidFill>
                <a:srgbClr val="17579D"/>
              </a:solidFill>
            </a:endParaRPr>
          </a:p>
        </p:txBody>
      </p:sp>
      <p:sp>
        <p:nvSpPr>
          <p:cNvPr id="2" name="TextBox 1">
            <a:extLst>
              <a:ext uri="{FF2B5EF4-FFF2-40B4-BE49-F238E27FC236}">
                <a16:creationId xmlns:a16="http://schemas.microsoft.com/office/drawing/2014/main" id="{7EB3EA3E-087A-4B9A-AAAB-A7A64029874D}"/>
              </a:ext>
            </a:extLst>
          </p:cNvPr>
          <p:cNvSpPr txBox="1"/>
          <p:nvPr/>
        </p:nvSpPr>
        <p:spPr>
          <a:xfrm>
            <a:off x="2260885" y="5445224"/>
            <a:ext cx="4707379" cy="912494"/>
          </a:xfrm>
          <a:prstGeom prst="rect">
            <a:avLst/>
          </a:prstGeom>
          <a:noFill/>
        </p:spPr>
        <p:txBody>
          <a:bodyPr wrap="none" rtlCol="0">
            <a:spAutoFit/>
          </a:bodyPr>
          <a:lstStyle/>
          <a:p>
            <a:pPr algn="ctr">
              <a:lnSpc>
                <a:spcPct val="150000"/>
              </a:lnSpc>
            </a:pPr>
            <a:r>
              <a:rPr lang="en-US" altLang="ko-KR">
                <a:solidFill>
                  <a:schemeClr val="tx2">
                    <a:lumMod val="75000"/>
                  </a:schemeClr>
                </a:solidFill>
              </a:rPr>
              <a:t>Seonghee Won, Hyemin Lee, Hyunsoo </a:t>
            </a:r>
            <a:r>
              <a:rPr lang="en-US" altLang="ko-KR" dirty="0">
                <a:solidFill>
                  <a:schemeClr val="tx2">
                    <a:lumMod val="75000"/>
                  </a:schemeClr>
                </a:solidFill>
              </a:rPr>
              <a:t>Lee</a:t>
            </a:r>
          </a:p>
          <a:p>
            <a:pPr algn="ctr">
              <a:lnSpc>
                <a:spcPct val="150000"/>
              </a:lnSpc>
            </a:pPr>
            <a:r>
              <a:rPr lang="en-US" altLang="ko-KR" sz="2000" dirty="0">
                <a:solidFill>
                  <a:schemeClr val="tx2">
                    <a:lumMod val="75000"/>
                  </a:schemeClr>
                </a:solidFill>
              </a:rPr>
              <a:t>National Typhoon Center / KMA</a:t>
            </a:r>
            <a:endParaRPr lang="ko-KR" altLang="en-US" sz="2000" dirty="0">
              <a:solidFill>
                <a:schemeClr val="tx2">
                  <a:lumMod val="75000"/>
                </a:schemeClr>
              </a:solidFill>
            </a:endParaRPr>
          </a:p>
        </p:txBody>
      </p:sp>
      <p:sp>
        <p:nvSpPr>
          <p:cNvPr id="5" name="TextBox 28">
            <a:extLst>
              <a:ext uri="{FF2B5EF4-FFF2-40B4-BE49-F238E27FC236}">
                <a16:creationId xmlns:a16="http://schemas.microsoft.com/office/drawing/2014/main" id="{E5E7B872-C00A-4963-AA31-5339162D1317}"/>
              </a:ext>
            </a:extLst>
          </p:cNvPr>
          <p:cNvSpPr txBox="1">
            <a:spLocks noChangeArrowheads="1"/>
          </p:cNvSpPr>
          <p:nvPr/>
        </p:nvSpPr>
        <p:spPr bwMode="auto">
          <a:xfrm>
            <a:off x="23444" y="11650"/>
            <a:ext cx="8797028" cy="584775"/>
          </a:xfrm>
          <a:prstGeom prst="rect">
            <a:avLst/>
          </a:prstGeom>
          <a:noFill/>
          <a:ln w="9525">
            <a:noFill/>
            <a:miter lim="800000"/>
            <a:headEnd/>
            <a:tailEnd/>
          </a:ln>
        </p:spPr>
        <p:txBody>
          <a:bodyPr wrap="square">
            <a:spAutoFit/>
          </a:bodyPr>
          <a:lstStyle/>
          <a:p>
            <a:r>
              <a:rPr lang="en-US" altLang="ko-KR" sz="1600" b="1" dirty="0">
                <a:solidFill>
                  <a:schemeClr val="tx2">
                    <a:lumMod val="75000"/>
                    <a:alpha val="60000"/>
                  </a:schemeClr>
                </a:solidFill>
                <a:latin typeface="Times New Roman" pitchFamily="18" charset="0"/>
                <a:ea typeface="-윤고딕340" panose="02030504000101010101" pitchFamily="18" charset="-127"/>
                <a:cs typeface="Times New Roman" pitchFamily="18" charset="0"/>
              </a:rPr>
              <a:t>ESCAP/WMO Typhoon </a:t>
            </a:r>
            <a:r>
              <a:rPr lang="en-US" altLang="ko-KR" sz="1600" b="1">
                <a:solidFill>
                  <a:schemeClr val="tx2">
                    <a:lumMod val="75000"/>
                    <a:alpha val="60000"/>
                  </a:schemeClr>
                </a:solidFill>
                <a:latin typeface="Times New Roman" pitchFamily="18" charset="0"/>
                <a:ea typeface="-윤고딕340" panose="02030504000101010101" pitchFamily="18" charset="-127"/>
                <a:cs typeface="Times New Roman" pitchFamily="18" charset="0"/>
              </a:rPr>
              <a:t>Committee 18</a:t>
            </a:r>
            <a:r>
              <a:rPr lang="en-US" altLang="ko-KR" sz="1600" b="1" baseline="30000">
                <a:solidFill>
                  <a:schemeClr val="tx2">
                    <a:lumMod val="75000"/>
                    <a:alpha val="60000"/>
                  </a:schemeClr>
                </a:solidFill>
                <a:latin typeface="Times New Roman" pitchFamily="18" charset="0"/>
                <a:ea typeface="-윤고딕340" panose="02030504000101010101" pitchFamily="18" charset="-127"/>
                <a:cs typeface="Times New Roman" pitchFamily="18" charset="0"/>
              </a:rPr>
              <a:t>th</a:t>
            </a:r>
            <a:r>
              <a:rPr lang="en-US" altLang="ko-KR" sz="1600" b="1">
                <a:solidFill>
                  <a:schemeClr val="tx2">
                    <a:lumMod val="75000"/>
                    <a:alpha val="60000"/>
                  </a:schemeClr>
                </a:solidFill>
                <a:latin typeface="Times New Roman" pitchFamily="18" charset="0"/>
                <a:ea typeface="-윤고딕340" panose="02030504000101010101" pitchFamily="18" charset="-127"/>
                <a:cs typeface="Times New Roman" pitchFamily="18" charset="0"/>
              </a:rPr>
              <a:t> Integrated Workshop/4</a:t>
            </a:r>
            <a:r>
              <a:rPr lang="en-US" altLang="ko-KR" sz="1600" b="1" baseline="30000">
                <a:solidFill>
                  <a:schemeClr val="tx2">
                    <a:lumMod val="75000"/>
                    <a:alpha val="60000"/>
                  </a:schemeClr>
                </a:solidFill>
                <a:latin typeface="Times New Roman" pitchFamily="18" charset="0"/>
                <a:ea typeface="-윤고딕340" panose="02030504000101010101" pitchFamily="18" charset="-127"/>
                <a:cs typeface="Times New Roman" pitchFamily="18" charset="0"/>
              </a:rPr>
              <a:t>th</a:t>
            </a:r>
            <a:r>
              <a:rPr lang="en-US" altLang="ko-KR" sz="1600" b="1">
                <a:solidFill>
                  <a:schemeClr val="tx2">
                    <a:lumMod val="75000"/>
                    <a:alpha val="60000"/>
                  </a:schemeClr>
                </a:solidFill>
                <a:latin typeface="Times New Roman" pitchFamily="18" charset="0"/>
                <a:ea typeface="-윤고딕340" panose="02030504000101010101" pitchFamily="18" charset="-127"/>
                <a:cs typeface="Times New Roman" pitchFamily="18" charset="0"/>
              </a:rPr>
              <a:t> TRCG FORUM</a:t>
            </a:r>
            <a:endParaRPr lang="en-US" altLang="ko-KR" sz="1600" b="1" dirty="0">
              <a:solidFill>
                <a:schemeClr val="tx2">
                  <a:lumMod val="75000"/>
                  <a:alpha val="60000"/>
                </a:schemeClr>
              </a:solidFill>
              <a:latin typeface="Times New Roman" pitchFamily="18" charset="0"/>
              <a:ea typeface="-윤고딕340" panose="02030504000101010101" pitchFamily="18" charset="-127"/>
              <a:cs typeface="Times New Roman" pitchFamily="18" charset="0"/>
            </a:endParaRPr>
          </a:p>
          <a:p>
            <a:r>
              <a:rPr lang="en-US" altLang="ko-KR" sz="1600" b="1">
                <a:solidFill>
                  <a:schemeClr val="tx2">
                    <a:lumMod val="75000"/>
                    <a:alpha val="60000"/>
                  </a:schemeClr>
                </a:solidFill>
                <a:latin typeface="Times New Roman" pitchFamily="18" charset="0"/>
                <a:ea typeface="-윤고딕340" panose="02030504000101010101" pitchFamily="18" charset="-127"/>
                <a:cs typeface="Times New Roman" pitchFamily="18" charset="0"/>
              </a:rPr>
              <a:t>28 November – 01 December 2023, ESCAP Conference Center, Bangkok Thailand</a:t>
            </a:r>
          </a:p>
        </p:txBody>
      </p:sp>
    </p:spTree>
    <p:extLst>
      <p:ext uri="{BB962C8B-B14F-4D97-AF65-F5344CB8AC3E}">
        <p14:creationId xmlns:p14="http://schemas.microsoft.com/office/powerpoint/2010/main" val="2563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27B5B4A0-4F1F-417B-A142-33F5F2F59F7A}"/>
              </a:ext>
            </a:extLst>
          </p:cNvPr>
          <p:cNvSpPr/>
          <p:nvPr/>
        </p:nvSpPr>
        <p:spPr>
          <a:xfrm>
            <a:off x="179512" y="1547935"/>
            <a:ext cx="8731405" cy="379078"/>
          </a:xfrm>
          <a:prstGeom prst="rect">
            <a:avLst/>
          </a:prstGeom>
        </p:spPr>
        <p:txBody>
          <a:bodyPr wrap="square">
            <a:spAutoFit/>
          </a:bodyPr>
          <a:lstStyle/>
          <a:p>
            <a:pPr marL="285750" indent="-285750" algn="just">
              <a:lnSpc>
                <a:spcPct val="130000"/>
              </a:lnSpc>
              <a:spcBef>
                <a:spcPts val="600"/>
              </a:spcBef>
              <a:buFont typeface="Arial" panose="020B0604020202020204" pitchFamily="34" charset="0"/>
              <a:buChar char="•"/>
            </a:pP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Predictor is constructed with different variables for each stage( forecast TD, Tropical Storm)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0135C3-16E2-4792-BE53-BF448B9E8003}"/>
                  </a:ext>
                </a:extLst>
              </p:cNvPr>
              <p:cNvSpPr txBox="1"/>
              <p:nvPr/>
            </p:nvSpPr>
            <p:spPr>
              <a:xfrm>
                <a:off x="176770" y="2232245"/>
                <a:ext cx="8467152" cy="2492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500" i="1"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b="0" i="1"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𝑝</m:t>
                          </m:r>
                        </m:e>
                        <m:sub>
                          <m:r>
                            <a:rPr lang="en-US" altLang="ko-KR" sz="1500" i="1" smtClean="0">
                              <a:solidFill>
                                <a:srgbClr val="C00000"/>
                              </a:solidFill>
                              <a:latin typeface="Cambria Math" panose="02040503050406030204" pitchFamily="18" charset="0"/>
                              <a:ea typeface="함초롬돋움" panose="020B0604000101010101" pitchFamily="50" charset="-127"/>
                              <a:cs typeface="함초롬돋움" panose="020B0604000101010101" pitchFamily="50" charset="-127"/>
                            </a:rPr>
                            <m:t>𝑓𝑇𝐷</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 </m:t>
                          </m:r>
                        </m:sub>
                      </m:sSub>
                      <m:r>
                        <a:rPr lang="en-US" altLang="ko-KR" sz="150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𝑖𝑛𝑡𝑒𝑟𝑐𝑒𝑝𝑡</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1</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𝐷𝐼𝑉</m:t>
                      </m:r>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2</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𝑅𝐻</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500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3</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𝐸𝑃𝑇</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850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4</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𝐷𝐴𝑇</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100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b="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5</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𝑁𝐺𝑅</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110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6</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𝑇𝐶𝐻𝑃</m:t>
                      </m:r>
                    </m:oMath>
                  </m:oMathPara>
                </a14:m>
                <a:endParaRPr lang="ko-KR" altLang="en-US" sz="1500" spc="-150" dirty="0">
                  <a:solidFill>
                    <a:schemeClr val="tx2">
                      <a:lumMod val="75000"/>
                    </a:schemeClr>
                  </a:solidFill>
                </a:endParaRPr>
              </a:p>
            </p:txBody>
          </p:sp>
        </mc:Choice>
        <mc:Fallback xmlns="">
          <p:sp>
            <p:nvSpPr>
              <p:cNvPr id="5" name="TextBox 4">
                <a:extLst>
                  <a:ext uri="{FF2B5EF4-FFF2-40B4-BE49-F238E27FC236}">
                    <a16:creationId xmlns:a16="http://schemas.microsoft.com/office/drawing/2014/main" id="{D80135C3-16E2-4792-BE53-BF448B9E8003}"/>
                  </a:ext>
                </a:extLst>
              </p:cNvPr>
              <p:cNvSpPr txBox="1">
                <a:spLocks noRot="1" noChangeAspect="1" noMove="1" noResize="1" noEditPoints="1" noAdjustHandles="1" noChangeArrowheads="1" noChangeShapeType="1" noTextEdit="1"/>
              </p:cNvSpPr>
              <p:nvPr/>
            </p:nvSpPr>
            <p:spPr>
              <a:xfrm>
                <a:off x="176770" y="2232245"/>
                <a:ext cx="8467152" cy="249299"/>
              </a:xfrm>
              <a:prstGeom prst="rect">
                <a:avLst/>
              </a:prstGeom>
              <a:blipFill>
                <a:blip r:embed="rId2"/>
                <a:stretch>
                  <a:fillRect b="-2682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7AE0F6-D22F-4202-A940-2AE80C336603}"/>
                  </a:ext>
                </a:extLst>
              </p:cNvPr>
              <p:cNvSpPr txBox="1"/>
              <p:nvPr/>
            </p:nvSpPr>
            <p:spPr>
              <a:xfrm>
                <a:off x="738082" y="2818963"/>
                <a:ext cx="6984776" cy="754053"/>
              </a:xfrm>
              <a:prstGeom prst="rect">
                <a:avLst/>
              </a:prstGeom>
              <a:noFill/>
            </p:spPr>
            <p:txBody>
              <a:bodyPr wrap="square" lIns="0" tIns="0" rIns="0" bIns="0" rtlCol="0">
                <a:spAutoFit/>
              </a:bodyPr>
              <a:lstStyle/>
              <a:p>
                <a:pPr>
                  <a:lnSpc>
                    <a:spcPct val="13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altLang="ko-KR" sz="1500" i="1"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b="0" i="1"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𝑝</m:t>
                          </m:r>
                        </m:e>
                        <m:sub>
                          <m:r>
                            <a:rPr lang="en-US" altLang="ko-KR" sz="1500" i="1" smtClean="0">
                              <a:solidFill>
                                <a:srgbClr val="C00000"/>
                              </a:solidFill>
                              <a:latin typeface="Cambria Math" panose="02040503050406030204" pitchFamily="18" charset="0"/>
                              <a:ea typeface="함초롬돋움" panose="020B0604000101010101" pitchFamily="50" charset="-127"/>
                              <a:cs typeface="함초롬돋움" panose="020B0604000101010101" pitchFamily="50" charset="-127"/>
                            </a:rPr>
                            <m:t>𝑇</m:t>
                          </m:r>
                          <m:r>
                            <a:rPr lang="en-US" altLang="ko-KR" sz="1500" b="0" i="1" smtClean="0">
                              <a:solidFill>
                                <a:srgbClr val="C00000"/>
                              </a:solidFill>
                              <a:latin typeface="Cambria Math" panose="02040503050406030204" pitchFamily="18" charset="0"/>
                              <a:ea typeface="함초롬돋움" panose="020B0604000101010101" pitchFamily="50" charset="-127"/>
                              <a:cs typeface="함초롬돋움" panose="020B0604000101010101" pitchFamily="50" charset="-127"/>
                            </a:rPr>
                            <m:t>𝑆</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 </m:t>
                          </m:r>
                        </m:sub>
                      </m:sSub>
                      <m:r>
                        <a:rPr lang="en-US" altLang="ko-KR" sz="150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𝑖𝑛𝑡𝑒𝑟𝑐𝑒𝑝𝑡</m:t>
                      </m:r>
                      <m:r>
                        <a:rPr lang="en-US" altLang="ko-KR" sz="1500" i="1">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1</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𝑉𝑀𝑋</m:t>
                      </m:r>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2</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𝑉𝑀𝑋</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24</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3</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𝑅</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30+</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4</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𝑅𝐻</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700−850</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5</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𝑉𝑊𝑆</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500−850</m:t>
                          </m:r>
                        </m:sub>
                      </m:sSub>
                    </m:oMath>
                  </m:oMathPara>
                </a14:m>
                <a:endParaRPr lang="en-US" altLang="ko-KR" sz="1500" i="1" spc="-150" dirty="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endParaRPr>
              </a:p>
              <a:p>
                <a:pPr>
                  <a:lnSpc>
                    <a:spcPct val="130000"/>
                  </a:lnSpc>
                  <a:spcBef>
                    <a:spcPts val="600"/>
                  </a:spcBef>
                  <a:spcAft>
                    <a:spcPts val="600"/>
                  </a:spcAft>
                </a:pPr>
                <a14:m>
                  <m:oMathPara xmlns:m="http://schemas.openxmlformats.org/officeDocument/2006/math">
                    <m:oMathParaPr>
                      <m:jc m:val="centerGroup"/>
                    </m:oMathParaPr>
                    <m:oMath xmlns:m="http://schemas.openxmlformats.org/officeDocument/2006/math">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6</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𝑁𝐺𝑅</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120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7</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𝐸𝑃𝑇</m:t>
                          </m:r>
                        </m:e>
                        <m: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850</m:t>
                          </m:r>
                        </m:sub>
                      </m:sSub>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8</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𝐿𝐴𝑇</m:t>
                      </m:r>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9</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𝑆𝑆𝑇</m:t>
                      </m:r>
                      <m:r>
                        <a:rPr lang="en-US" altLang="ko-KR" sz="1500" i="1">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sSub>
                        <m:sSubPr>
                          <m:ctrlP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5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10</m:t>
                          </m:r>
                        </m:sub>
                      </m:sSub>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m:t>
                      </m:r>
                      <m:r>
                        <a:rPr lang="en-US" altLang="ko-KR" sz="1500" i="1" spc="-150">
                          <a:solidFill>
                            <a:schemeClr val="tx2">
                              <a:lumMod val="75000"/>
                            </a:schemeClr>
                          </a:solidFill>
                          <a:latin typeface="Cambria Math" panose="02040503050406030204" pitchFamily="18" charset="0"/>
                          <a:ea typeface="Cambria Math" panose="02040503050406030204" pitchFamily="18" charset="0"/>
                          <a:cs typeface="함초롬돋움" panose="020B0604000101010101" pitchFamily="50" charset="-127"/>
                        </a:rPr>
                        <m:t>𝑇𝐶𝐻𝑃</m:t>
                      </m:r>
                    </m:oMath>
                  </m:oMathPara>
                </a14:m>
                <a:endParaRPr lang="en-US" altLang="ko-KR" sz="1500" spc="-150"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p:txBody>
          </p:sp>
        </mc:Choice>
        <mc:Fallback xmlns="">
          <p:sp>
            <p:nvSpPr>
              <p:cNvPr id="6" name="TextBox 5">
                <a:extLst>
                  <a:ext uri="{FF2B5EF4-FFF2-40B4-BE49-F238E27FC236}">
                    <a16:creationId xmlns:a16="http://schemas.microsoft.com/office/drawing/2014/main" id="{627AE0F6-D22F-4202-A940-2AE80C336603}"/>
                  </a:ext>
                </a:extLst>
              </p:cNvPr>
              <p:cNvSpPr txBox="1">
                <a:spLocks noRot="1" noChangeAspect="1" noMove="1" noResize="1" noEditPoints="1" noAdjustHandles="1" noChangeArrowheads="1" noChangeShapeType="1" noTextEdit="1"/>
              </p:cNvSpPr>
              <p:nvPr/>
            </p:nvSpPr>
            <p:spPr>
              <a:xfrm>
                <a:off x="738082" y="2818963"/>
                <a:ext cx="6984776" cy="754053"/>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D62775-8422-4B27-ABCC-D0FC592F7E33}"/>
                  </a:ext>
                </a:extLst>
              </p:cNvPr>
              <p:cNvSpPr txBox="1"/>
              <p:nvPr/>
            </p:nvSpPr>
            <p:spPr>
              <a:xfrm>
                <a:off x="7452320" y="3666510"/>
                <a:ext cx="166494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ctrlPr>
                        </m:sSubPr>
                        <m:e>
                          <m:r>
                            <a:rPr lang="en-US" altLang="ko-KR" sz="1600" i="1" spc="-15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m:t>
                          </m:r>
                        </m:e>
                        <m:sub>
                          <m:r>
                            <a:rPr lang="en-US" altLang="ko-KR" sz="1600" b="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1~10</m:t>
                          </m:r>
                        </m:sub>
                      </m:sSub>
                      <m:r>
                        <a:rPr lang="en-US" altLang="ko-KR" sz="1600" b="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 :</m:t>
                      </m:r>
                      <m:r>
                        <a:rPr lang="en-US" altLang="ko-KR" sz="1600" b="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𝑐𝑜𝑒𝑓𝑓𝑖𝑐𝑖𝑒𝑛𝑡</m:t>
                      </m:r>
                      <m:r>
                        <a:rPr lang="en-US" altLang="ko-KR" sz="1600" b="0" i="1" spc="-150" smtClean="0">
                          <a:solidFill>
                            <a:schemeClr val="tx2">
                              <a:lumMod val="75000"/>
                            </a:schemeClr>
                          </a:solidFill>
                          <a:latin typeface="Cambria Math" panose="02040503050406030204" pitchFamily="18" charset="0"/>
                          <a:ea typeface="함초롬돋움" panose="020B0604000101010101" pitchFamily="50" charset="-127"/>
                          <a:cs typeface="함초롬돋움" panose="020B0604000101010101" pitchFamily="50" charset="-127"/>
                        </a:rPr>
                        <m:t> </m:t>
                      </m:r>
                    </m:oMath>
                  </m:oMathPara>
                </a14:m>
                <a:endParaRPr lang="ko-KR" altLang="en-US" sz="16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mc:Choice>
        <mc:Fallback xmlns="">
          <p:sp>
            <p:nvSpPr>
              <p:cNvPr id="7" name="TextBox 6">
                <a:extLst>
                  <a:ext uri="{FF2B5EF4-FFF2-40B4-BE49-F238E27FC236}">
                    <a16:creationId xmlns:a16="http://schemas.microsoft.com/office/drawing/2014/main" id="{FDD62775-8422-4B27-ABCC-D0FC592F7E33}"/>
                  </a:ext>
                </a:extLst>
              </p:cNvPr>
              <p:cNvSpPr txBox="1">
                <a:spLocks noRot="1" noChangeAspect="1" noMove="1" noResize="1" noEditPoints="1" noAdjustHandles="1" noChangeArrowheads="1" noChangeShapeType="1" noTextEdit="1"/>
              </p:cNvSpPr>
              <p:nvPr/>
            </p:nvSpPr>
            <p:spPr>
              <a:xfrm>
                <a:off x="7452320" y="3666510"/>
                <a:ext cx="1664943" cy="338554"/>
              </a:xfrm>
              <a:prstGeom prst="rect">
                <a:avLst/>
              </a:prstGeom>
              <a:blipFill>
                <a:blip r:embed="rId4"/>
                <a:stretch>
                  <a:fillRect b="-12500"/>
                </a:stretch>
              </a:blipFill>
            </p:spPr>
            <p:txBody>
              <a:bodyPr/>
              <a:lstStyle/>
              <a:p>
                <a:r>
                  <a:rPr lang="ko-KR" altLang="en-US">
                    <a:noFill/>
                  </a:rPr>
                  <a:t> </a:t>
                </a:r>
              </a:p>
            </p:txBody>
          </p:sp>
        </mc:Fallback>
      </mc:AlternateContent>
      <p:pic>
        <p:nvPicPr>
          <p:cNvPr id="8" name="그림 7">
            <a:extLst>
              <a:ext uri="{FF2B5EF4-FFF2-40B4-BE49-F238E27FC236}">
                <a16:creationId xmlns:a16="http://schemas.microsoft.com/office/drawing/2014/main" id="{29BAA6D5-50C1-469A-8B33-5AB24141F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 y="286672"/>
            <a:ext cx="8388424" cy="550040"/>
          </a:xfrm>
          <a:prstGeom prst="rect">
            <a:avLst/>
          </a:prstGeom>
        </p:spPr>
      </p:pic>
      <p:sp>
        <p:nvSpPr>
          <p:cNvPr id="9" name="TextBox 28">
            <a:extLst>
              <a:ext uri="{FF2B5EF4-FFF2-40B4-BE49-F238E27FC236}">
                <a16:creationId xmlns:a16="http://schemas.microsoft.com/office/drawing/2014/main" id="{A6BCEB3D-54B2-44AA-9E33-10485BD44801}"/>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4. Construction of the Prediction Model</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12" name="TextBox 11">
            <a:extLst>
              <a:ext uri="{FF2B5EF4-FFF2-40B4-BE49-F238E27FC236}">
                <a16:creationId xmlns:a16="http://schemas.microsoft.com/office/drawing/2014/main" id="{44BFC524-EC98-4A6D-A4FA-83453BBBFF50}"/>
              </a:ext>
            </a:extLst>
          </p:cNvPr>
          <p:cNvSpPr txBox="1"/>
          <p:nvPr/>
        </p:nvSpPr>
        <p:spPr>
          <a:xfrm>
            <a:off x="176770" y="991031"/>
            <a:ext cx="7507183"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Statistical-based Prediction Model for the probability of typhoon RI</a:t>
            </a:r>
          </a:p>
        </p:txBody>
      </p:sp>
      <p:pic>
        <p:nvPicPr>
          <p:cNvPr id="3" name="그림 2">
            <a:extLst>
              <a:ext uri="{FF2B5EF4-FFF2-40B4-BE49-F238E27FC236}">
                <a16:creationId xmlns:a16="http://schemas.microsoft.com/office/drawing/2014/main" id="{97BFE443-66A8-4C38-9557-F51AA026C7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500" t="18500" r="11237" b="8000"/>
          <a:stretch/>
        </p:blipFill>
        <p:spPr>
          <a:xfrm>
            <a:off x="1331640" y="4122337"/>
            <a:ext cx="2649040" cy="2520000"/>
          </a:xfrm>
          <a:prstGeom prst="rect">
            <a:avLst/>
          </a:prstGeom>
        </p:spPr>
      </p:pic>
      <p:pic>
        <p:nvPicPr>
          <p:cNvPr id="14" name="그림 13">
            <a:extLst>
              <a:ext uri="{FF2B5EF4-FFF2-40B4-BE49-F238E27FC236}">
                <a16:creationId xmlns:a16="http://schemas.microsoft.com/office/drawing/2014/main" id="{EEEF2DE6-E731-43E9-A9AB-A67B1CEC90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150" t="18500" r="14301" b="9050"/>
          <a:stretch/>
        </p:blipFill>
        <p:spPr>
          <a:xfrm>
            <a:off x="4788024" y="4116955"/>
            <a:ext cx="2593044" cy="2520000"/>
          </a:xfrm>
          <a:prstGeom prst="rect">
            <a:avLst/>
          </a:prstGeom>
        </p:spPr>
      </p:pic>
      <p:sp>
        <p:nvSpPr>
          <p:cNvPr id="2" name="직사각형 1">
            <a:extLst>
              <a:ext uri="{FF2B5EF4-FFF2-40B4-BE49-F238E27FC236}">
                <a16:creationId xmlns:a16="http://schemas.microsoft.com/office/drawing/2014/main" id="{CF7CBAE7-4096-411D-9DB2-23DAF9ED2744}"/>
              </a:ext>
            </a:extLst>
          </p:cNvPr>
          <p:cNvSpPr/>
          <p:nvPr/>
        </p:nvSpPr>
        <p:spPr>
          <a:xfrm>
            <a:off x="395536" y="2031026"/>
            <a:ext cx="8515381" cy="6058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B881376A-817C-44B7-B1B3-D3528D1DD1CA}"/>
              </a:ext>
            </a:extLst>
          </p:cNvPr>
          <p:cNvSpPr/>
          <p:nvPr/>
        </p:nvSpPr>
        <p:spPr>
          <a:xfrm>
            <a:off x="388833" y="2781908"/>
            <a:ext cx="8515381" cy="7540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FBC713C5-BB2E-4FED-AECB-961090B93A2E}"/>
              </a:ext>
            </a:extLst>
          </p:cNvPr>
          <p:cNvSpPr/>
          <p:nvPr/>
        </p:nvSpPr>
        <p:spPr>
          <a:xfrm>
            <a:off x="1193828" y="3987249"/>
            <a:ext cx="2865063" cy="274506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a:extLst>
              <a:ext uri="{FF2B5EF4-FFF2-40B4-BE49-F238E27FC236}">
                <a16:creationId xmlns:a16="http://schemas.microsoft.com/office/drawing/2014/main" id="{32F47364-38AB-43A8-9A05-05FDAA4269F0}"/>
              </a:ext>
            </a:extLst>
          </p:cNvPr>
          <p:cNvSpPr/>
          <p:nvPr/>
        </p:nvSpPr>
        <p:spPr>
          <a:xfrm>
            <a:off x="4659265" y="3996302"/>
            <a:ext cx="2865063" cy="274506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2041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29BAA6D5-50C1-469A-8B33-5AB24141F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9" name="TextBox 28">
            <a:extLst>
              <a:ext uri="{FF2B5EF4-FFF2-40B4-BE49-F238E27FC236}">
                <a16:creationId xmlns:a16="http://schemas.microsoft.com/office/drawing/2014/main" id="{A6BCEB3D-54B2-44AA-9E33-10485BD44801}"/>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4. Construction of the Prediction Model</a:t>
            </a:r>
            <a:endParaRPr lang="ko-KR" altLang="en-US" b="1" dirty="0">
              <a:solidFill>
                <a:schemeClr val="bg1"/>
              </a:solidFill>
              <a:latin typeface="Arial" pitchFamily="34" charset="0"/>
              <a:ea typeface="-윤고딕340" panose="02030504000101010101" pitchFamily="18" charset="-127"/>
              <a:cs typeface="Arial" pitchFamily="34" charset="0"/>
            </a:endParaRPr>
          </a:p>
        </p:txBody>
      </p:sp>
      <p:pic>
        <p:nvPicPr>
          <p:cNvPr id="10" name="그림 9">
            <a:extLst>
              <a:ext uri="{FF2B5EF4-FFF2-40B4-BE49-F238E27FC236}">
                <a16:creationId xmlns:a16="http://schemas.microsoft.com/office/drawing/2014/main" id="{6D2CEC76-782F-4106-94D5-5A1C9DC87C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87" t="12871" b="24800"/>
          <a:stretch/>
        </p:blipFill>
        <p:spPr>
          <a:xfrm>
            <a:off x="57223" y="2467353"/>
            <a:ext cx="3630493" cy="2401808"/>
          </a:xfrm>
          <a:prstGeom prst="rect">
            <a:avLst/>
          </a:prstGeom>
        </p:spPr>
      </p:pic>
      <p:pic>
        <p:nvPicPr>
          <p:cNvPr id="11" name="그림 10">
            <a:extLst>
              <a:ext uri="{FF2B5EF4-FFF2-40B4-BE49-F238E27FC236}">
                <a16:creationId xmlns:a16="http://schemas.microsoft.com/office/drawing/2014/main" id="{96323665-F557-49A0-91FC-01AB31CC3D1E}"/>
              </a:ext>
            </a:extLst>
          </p:cNvPr>
          <p:cNvPicPr>
            <a:picLocks noChangeAspect="1"/>
          </p:cNvPicPr>
          <p:nvPr/>
        </p:nvPicPr>
        <p:blipFill rotWithShape="1">
          <a:blip r:embed="rId5">
            <a:extLst>
              <a:ext uri="{28A0092B-C50C-407E-A947-70E740481C1C}">
                <a14:useLocalDpi xmlns:a14="http://schemas.microsoft.com/office/drawing/2010/main" val="0"/>
              </a:ext>
            </a:extLst>
          </a:blip>
          <a:srcRect r="19644" b="41006"/>
          <a:stretch/>
        </p:blipFill>
        <p:spPr>
          <a:xfrm>
            <a:off x="3651505" y="2218279"/>
            <a:ext cx="5450520" cy="4001505"/>
          </a:xfrm>
          <a:prstGeom prst="rect">
            <a:avLst/>
          </a:prstGeom>
        </p:spPr>
      </p:pic>
      <p:sp>
        <p:nvSpPr>
          <p:cNvPr id="2" name="TextBox 1">
            <a:extLst>
              <a:ext uri="{FF2B5EF4-FFF2-40B4-BE49-F238E27FC236}">
                <a16:creationId xmlns:a16="http://schemas.microsoft.com/office/drawing/2014/main" id="{C9BD733D-1E9F-453F-821A-E7B1A9D030B6}"/>
              </a:ext>
            </a:extLst>
          </p:cNvPr>
          <p:cNvSpPr txBox="1"/>
          <p:nvPr/>
        </p:nvSpPr>
        <p:spPr>
          <a:xfrm>
            <a:off x="208851" y="1058311"/>
            <a:ext cx="8683629" cy="1154675"/>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altLang="ko-KR" sz="1600">
                <a:solidFill>
                  <a:srgbClr val="103D6E"/>
                </a:solidFill>
                <a:latin typeface="Arial" panose="020B0604020202020204" pitchFamily="34" charset="0"/>
                <a:cs typeface="Arial" panose="020B0604020202020204" pitchFamily="34" charset="0"/>
              </a:rPr>
              <a:t>NTC/KMA</a:t>
            </a:r>
            <a:r>
              <a:rPr lang="ko-KR" altLang="en-US" sz="1600">
                <a:solidFill>
                  <a:srgbClr val="103D6E"/>
                </a:solidFill>
                <a:latin typeface="Arial" panose="020B0604020202020204" pitchFamily="34" charset="0"/>
                <a:cs typeface="Arial" panose="020B0604020202020204" pitchFamily="34" charset="0"/>
              </a:rPr>
              <a:t> </a:t>
            </a:r>
            <a:r>
              <a:rPr lang="en-US" altLang="ko-KR" sz="1600">
                <a:solidFill>
                  <a:srgbClr val="103D6E"/>
                </a:solidFill>
                <a:latin typeface="Arial" panose="020B0604020202020204" pitchFamily="34" charset="0"/>
                <a:cs typeface="Arial" panose="020B0604020202020204" pitchFamily="34" charset="0"/>
              </a:rPr>
              <a:t>developed</a:t>
            </a:r>
            <a:r>
              <a:rPr lang="ko-KR" altLang="en-US" sz="1600">
                <a:solidFill>
                  <a:srgbClr val="103D6E"/>
                </a:solidFill>
                <a:latin typeface="Arial" panose="020B0604020202020204" pitchFamily="34" charset="0"/>
                <a:cs typeface="Arial" panose="020B0604020202020204" pitchFamily="34" charset="0"/>
              </a:rPr>
              <a:t> </a:t>
            </a:r>
            <a:r>
              <a:rPr lang="en-US" altLang="ko-KR" sz="1600">
                <a:solidFill>
                  <a:srgbClr val="103D6E"/>
                </a:solidFill>
                <a:latin typeface="Arial" panose="020B0604020202020204" pitchFamily="34" charset="0"/>
                <a:cs typeface="Arial" panose="020B0604020202020204" pitchFamily="34" charset="0"/>
              </a:rPr>
              <a:t>an Statistical-based prediction Model for the probability of typhoon RI, and the model produces probability of RI two time a day (00UTC,</a:t>
            </a:r>
            <a:r>
              <a:rPr lang="ko-KR" altLang="en-US" sz="1600">
                <a:solidFill>
                  <a:srgbClr val="103D6E"/>
                </a:solidFill>
                <a:latin typeface="Arial" panose="020B0604020202020204" pitchFamily="34" charset="0"/>
                <a:cs typeface="Arial" panose="020B0604020202020204" pitchFamily="34" charset="0"/>
              </a:rPr>
              <a:t> </a:t>
            </a:r>
            <a:r>
              <a:rPr lang="en-US" altLang="ko-KR" sz="1600">
                <a:solidFill>
                  <a:srgbClr val="103D6E"/>
                </a:solidFill>
                <a:latin typeface="Arial" panose="020B0604020202020204" pitchFamily="34" charset="0"/>
                <a:cs typeface="Arial" panose="020B0604020202020204" pitchFamily="34" charset="0"/>
              </a:rPr>
              <a:t>12</a:t>
            </a:r>
            <a:r>
              <a:rPr lang="ko-KR" altLang="en-US" sz="1600">
                <a:solidFill>
                  <a:srgbClr val="103D6E"/>
                </a:solidFill>
                <a:latin typeface="Arial" panose="020B0604020202020204" pitchFamily="34" charset="0"/>
                <a:cs typeface="Arial" panose="020B0604020202020204" pitchFamily="34" charset="0"/>
              </a:rPr>
              <a:t> </a:t>
            </a:r>
            <a:r>
              <a:rPr lang="en-US" altLang="ko-KR" sz="1600">
                <a:solidFill>
                  <a:srgbClr val="103D6E"/>
                </a:solidFill>
                <a:latin typeface="Arial" panose="020B0604020202020204" pitchFamily="34" charset="0"/>
                <a:cs typeface="Arial" panose="020B0604020202020204" pitchFamily="34" charset="0"/>
              </a:rPr>
              <a:t>UTC) since 2023 August.</a:t>
            </a:r>
            <a:endParaRPr lang="ko-KR" altLang="en-US" sz="1600">
              <a:solidFill>
                <a:srgbClr val="103D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75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37A6E609-B961-4CCC-8863-611463B2BDF3}"/>
              </a:ext>
            </a:extLst>
          </p:cNvPr>
          <p:cNvSpPr/>
          <p:nvPr/>
        </p:nvSpPr>
        <p:spPr>
          <a:xfrm>
            <a:off x="274851" y="1516736"/>
            <a:ext cx="8644372" cy="133620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For the case of RI (2211, HINNAMNOR) / Non-RI (2220, NESAT) probability forecast showed that Typhoon HINNAMNOR intensified rapidly from 06 UTC on August 28 to 06 UTC on August 30, with a high probability of intensification of more than 70%. Typhoon NESAT has a low probability of rapid intensification of about 30% or less.</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pic>
        <p:nvPicPr>
          <p:cNvPr id="3" name="그림 2">
            <a:extLst>
              <a:ext uri="{FF2B5EF4-FFF2-40B4-BE49-F238E27FC236}">
                <a16:creationId xmlns:a16="http://schemas.microsoft.com/office/drawing/2014/main" id="{77BBCBD6-BE83-4287-A60B-2BC3D6058C75}"/>
              </a:ext>
            </a:extLst>
          </p:cNvPr>
          <p:cNvPicPr>
            <a:picLocks noChangeAspect="1"/>
          </p:cNvPicPr>
          <p:nvPr/>
        </p:nvPicPr>
        <p:blipFill rotWithShape="1">
          <a:blip r:embed="rId3">
            <a:extLst>
              <a:ext uri="{28A0092B-C50C-407E-A947-70E740481C1C}">
                <a14:useLocalDpi xmlns:a14="http://schemas.microsoft.com/office/drawing/2010/main" val="0"/>
              </a:ext>
            </a:extLst>
          </a:blip>
          <a:srcRect l="6471" t="11365" r="3460" b="33961"/>
          <a:stretch/>
        </p:blipFill>
        <p:spPr>
          <a:xfrm>
            <a:off x="296336" y="3188159"/>
            <a:ext cx="4192767" cy="2545096"/>
          </a:xfrm>
          <a:prstGeom prst="rect">
            <a:avLst/>
          </a:prstGeom>
        </p:spPr>
      </p:pic>
      <p:pic>
        <p:nvPicPr>
          <p:cNvPr id="4" name="그림 3">
            <a:extLst>
              <a:ext uri="{FF2B5EF4-FFF2-40B4-BE49-F238E27FC236}">
                <a16:creationId xmlns:a16="http://schemas.microsoft.com/office/drawing/2014/main" id="{0583BCB1-1FA0-4E61-BF95-ADC95137D286}"/>
              </a:ext>
            </a:extLst>
          </p:cNvPr>
          <p:cNvPicPr>
            <a:picLocks noChangeAspect="1"/>
          </p:cNvPicPr>
          <p:nvPr/>
        </p:nvPicPr>
        <p:blipFill rotWithShape="1">
          <a:blip r:embed="rId4">
            <a:extLst>
              <a:ext uri="{28A0092B-C50C-407E-A947-70E740481C1C}">
                <a14:useLocalDpi xmlns:a14="http://schemas.microsoft.com/office/drawing/2010/main" val="0"/>
              </a:ext>
            </a:extLst>
          </a:blip>
          <a:srcRect l="6471" t="11365" r="3460" b="33961"/>
          <a:stretch/>
        </p:blipFill>
        <p:spPr>
          <a:xfrm>
            <a:off x="4627704" y="3188159"/>
            <a:ext cx="4192768" cy="2545097"/>
          </a:xfrm>
          <a:prstGeom prst="rect">
            <a:avLst/>
          </a:prstGeom>
        </p:spPr>
      </p:pic>
      <p:pic>
        <p:nvPicPr>
          <p:cNvPr id="5" name="그림 4">
            <a:extLst>
              <a:ext uri="{FF2B5EF4-FFF2-40B4-BE49-F238E27FC236}">
                <a16:creationId xmlns:a16="http://schemas.microsoft.com/office/drawing/2014/main" id="{1BA1BFC2-19E6-4D46-ABEA-2CD82E11A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6" name="TextBox 28">
            <a:extLst>
              <a:ext uri="{FF2B5EF4-FFF2-40B4-BE49-F238E27FC236}">
                <a16:creationId xmlns:a16="http://schemas.microsoft.com/office/drawing/2014/main" id="{DDA7EBDA-8A5D-4258-B396-1327990A2DA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5. Validation of Accuracy</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7" name="TextBox 6">
            <a:extLst>
              <a:ext uri="{FF2B5EF4-FFF2-40B4-BE49-F238E27FC236}">
                <a16:creationId xmlns:a16="http://schemas.microsoft.com/office/drawing/2014/main" id="{2527A317-5FBF-472E-9EAB-40C976CFD688}"/>
              </a:ext>
            </a:extLst>
          </p:cNvPr>
          <p:cNvSpPr txBox="1"/>
          <p:nvPr/>
        </p:nvSpPr>
        <p:spPr>
          <a:xfrm>
            <a:off x="176770" y="991031"/>
            <a:ext cx="3698448"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Example of the prediction result</a:t>
            </a:r>
          </a:p>
        </p:txBody>
      </p:sp>
    </p:spTree>
    <p:extLst>
      <p:ext uri="{BB962C8B-B14F-4D97-AF65-F5344CB8AC3E}">
        <p14:creationId xmlns:p14="http://schemas.microsoft.com/office/powerpoint/2010/main" val="290732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a:extLst>
              <a:ext uri="{FF2B5EF4-FFF2-40B4-BE49-F238E27FC236}">
                <a16:creationId xmlns:a16="http://schemas.microsoft.com/office/drawing/2014/main" id="{59E0A9FB-053E-4143-A22E-3978FE90AA9A}"/>
              </a:ext>
            </a:extLst>
          </p:cNvPr>
          <p:cNvGraphicFramePr>
            <a:graphicFrameLocks noGrp="1"/>
          </p:cNvGraphicFramePr>
          <p:nvPr>
            <p:extLst>
              <p:ext uri="{D42A27DB-BD31-4B8C-83A1-F6EECF244321}">
                <p14:modId xmlns:p14="http://schemas.microsoft.com/office/powerpoint/2010/main" val="966458602"/>
              </p:ext>
            </p:extLst>
          </p:nvPr>
        </p:nvGraphicFramePr>
        <p:xfrm>
          <a:off x="319494" y="1801624"/>
          <a:ext cx="4248472" cy="1483360"/>
        </p:xfrm>
        <a:graphic>
          <a:graphicData uri="http://schemas.openxmlformats.org/drawingml/2006/table">
            <a:tbl>
              <a:tblPr firstRow="1" bandRow="1">
                <a:tableStyleId>{5940675A-B579-460E-94D1-54222C63F5DA}</a:tableStyleId>
              </a:tblPr>
              <a:tblGrid>
                <a:gridCol w="1141381">
                  <a:extLst>
                    <a:ext uri="{9D8B030D-6E8A-4147-A177-3AD203B41FA5}">
                      <a16:colId xmlns:a16="http://schemas.microsoft.com/office/drawing/2014/main" val="2941136189"/>
                    </a:ext>
                  </a:extLst>
                </a:gridCol>
                <a:gridCol w="951150">
                  <a:extLst>
                    <a:ext uri="{9D8B030D-6E8A-4147-A177-3AD203B41FA5}">
                      <a16:colId xmlns:a16="http://schemas.microsoft.com/office/drawing/2014/main" val="3724071916"/>
                    </a:ext>
                  </a:extLst>
                </a:gridCol>
                <a:gridCol w="1141381">
                  <a:extLst>
                    <a:ext uri="{9D8B030D-6E8A-4147-A177-3AD203B41FA5}">
                      <a16:colId xmlns:a16="http://schemas.microsoft.com/office/drawing/2014/main" val="1175676551"/>
                    </a:ext>
                  </a:extLst>
                </a:gridCol>
                <a:gridCol w="1014560">
                  <a:extLst>
                    <a:ext uri="{9D8B030D-6E8A-4147-A177-3AD203B41FA5}">
                      <a16:colId xmlns:a16="http://schemas.microsoft.com/office/drawing/2014/main" val="4089017751"/>
                    </a:ext>
                  </a:extLst>
                </a:gridCol>
              </a:tblGrid>
              <a:tr h="370840">
                <a:tc rowSpan="2" gridSpan="2">
                  <a:txBody>
                    <a:bodyPr/>
                    <a:lstStyle/>
                    <a:p>
                      <a:pPr algn="ctr" latinLnBrk="1"/>
                      <a:r>
                        <a:rPr lang="en-US" altLang="ko-KR" sz="1400" b="1">
                          <a:solidFill>
                            <a:srgbClr val="152961"/>
                          </a:solidFill>
                          <a:latin typeface="Arial" panose="020B0604020202020204" pitchFamily="34" charset="0"/>
                          <a:ea typeface="함초롬돋움" panose="020B0604000101010101" pitchFamily="50" charset="-127"/>
                          <a:cs typeface="Arial" panose="020B0604020202020204" pitchFamily="34" charset="0"/>
                        </a:rPr>
                        <a:t>Training</a:t>
                      </a:r>
                      <a:r>
                        <a:rPr lang="ko-KR" altLang="en-US" sz="1400" b="1">
                          <a:solidFill>
                            <a:srgbClr val="152961"/>
                          </a:solidFill>
                          <a:latin typeface="Arial" panose="020B0604020202020204" pitchFamily="34" charset="0"/>
                          <a:ea typeface="함초롬돋움" panose="020B0604000101010101" pitchFamily="50" charset="-127"/>
                          <a:cs typeface="Arial" panose="020B0604020202020204" pitchFamily="34" charset="0"/>
                        </a:rPr>
                        <a:t> </a:t>
                      </a:r>
                      <a:endParaRPr lang="en-US" altLang="ko-KR" sz="1400" b="1">
                        <a:solidFill>
                          <a:srgbClr val="152961"/>
                        </a:solidFill>
                        <a:latin typeface="Arial" panose="020B0604020202020204" pitchFamily="34" charset="0"/>
                        <a:ea typeface="함초롬돋움" panose="020B0604000101010101" pitchFamily="50" charset="-127"/>
                        <a:cs typeface="Arial" panose="020B0604020202020204" pitchFamily="34" charset="0"/>
                      </a:endParaRPr>
                    </a:p>
                    <a:p>
                      <a:pPr algn="ctr" latinLnBrk="1"/>
                      <a:r>
                        <a:rPr lang="en-US" altLang="ko-KR" sz="1400" b="0">
                          <a:solidFill>
                            <a:srgbClr val="152961"/>
                          </a:solidFill>
                          <a:latin typeface="Arial" panose="020B0604020202020204" pitchFamily="34" charset="0"/>
                          <a:ea typeface="함초롬돋움" panose="020B0604000101010101" pitchFamily="50" charset="-127"/>
                          <a:cs typeface="Arial" panose="020B0604020202020204" pitchFamily="34" charset="0"/>
                        </a:rPr>
                        <a:t>(</a:t>
                      </a:r>
                      <a:r>
                        <a:rPr lang="en-US" altLang="ko-KR" sz="1400" b="0" dirty="0">
                          <a:solidFill>
                            <a:srgbClr val="152961"/>
                          </a:solidFill>
                          <a:latin typeface="Arial" panose="020B0604020202020204" pitchFamily="34" charset="0"/>
                          <a:ea typeface="함초롬돋움" panose="020B0604000101010101" pitchFamily="50" charset="-127"/>
                          <a:cs typeface="Arial" panose="020B0604020202020204" pitchFamily="34" charset="0"/>
                        </a:rPr>
                        <a:t>2011~2020)</a:t>
                      </a:r>
                      <a:endParaRPr lang="ko-KR" altLang="en-US" sz="1400" b="0" dirty="0">
                        <a:solidFill>
                          <a:srgbClr val="152961"/>
                        </a:solidFill>
                        <a:latin typeface="Arial" panose="020B0604020202020204" pitchFamily="34" charset="0"/>
                        <a:ea typeface="함초롬돋움" panose="020B0604000101010101" pitchFamily="50" charset="-127"/>
                        <a:cs typeface="Arial" panose="020B0604020202020204" pitchFamily="34" charset="0"/>
                      </a:endParaRPr>
                    </a:p>
                  </a:txBody>
                  <a:tcPr anchor="ctr"/>
                </a:tc>
                <a:tc rowSpan="2" hMerge="1">
                  <a:txBody>
                    <a:bodyPr/>
                    <a:lstStyle/>
                    <a:p>
                      <a:pPr algn="ctr" latinLnBrk="1"/>
                      <a:endParaRPr lang="ko-KR" altLang="en-US" sz="2000"/>
                    </a:p>
                  </a:txBody>
                  <a:tcPr anchor="ctr"/>
                </a:tc>
                <a:tc gridSpan="2">
                  <a:txBody>
                    <a:bodyPr/>
                    <a:lstStyle/>
                    <a:p>
                      <a:pPr algn="ctr" latinLnBrk="1"/>
                      <a:r>
                        <a:rPr lang="en-US" altLang="ko-KR" sz="1400">
                          <a:latin typeface="Arial" panose="020B0604020202020204" pitchFamily="34" charset="0"/>
                          <a:ea typeface="함초롬돋움" panose="020B0604000101010101" pitchFamily="50" charset="-127"/>
                          <a:cs typeface="Arial" panose="020B0604020202020204" pitchFamily="34" charset="0"/>
                        </a:rPr>
                        <a:t>Prediction</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hMerge="1">
                  <a:txBody>
                    <a:bodyPr/>
                    <a:lstStyle/>
                    <a:p>
                      <a:pPr algn="ctr" latinLnBrk="1"/>
                      <a:endParaRPr lang="ko-KR" altLang="en-US" sz="2000" dirty="0"/>
                    </a:p>
                  </a:txBody>
                  <a:tcPr anchor="ctr"/>
                </a:tc>
                <a:extLst>
                  <a:ext uri="{0D108BD9-81ED-4DB2-BD59-A6C34878D82A}">
                    <a16:rowId xmlns:a16="http://schemas.microsoft.com/office/drawing/2014/main" val="4091220901"/>
                  </a:ext>
                </a:extLst>
              </a:tr>
              <a:tr h="370840">
                <a:tc gridSpan="2" vMerge="1">
                  <a:txBody>
                    <a:bodyPr/>
                    <a:lstStyle/>
                    <a:p>
                      <a:pPr algn="ctr" latinLnBrk="1"/>
                      <a:endParaRPr lang="ko-KR" altLang="en-US" sz="2000"/>
                    </a:p>
                  </a:txBody>
                  <a:tcPr anchor="ctr"/>
                </a:tc>
                <a:tc hMerge="1" vMerge="1">
                  <a:txBody>
                    <a:bodyPr/>
                    <a:lstStyle/>
                    <a:p>
                      <a:pPr algn="ctr" latinLnBrk="1"/>
                      <a:endParaRPr lang="ko-KR" altLang="en-US" sz="2000" dirty="0"/>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positive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negative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1742747332"/>
                  </a:ext>
                </a:extLst>
              </a:tr>
              <a:tr h="370840">
                <a:tc rowSpan="2">
                  <a:txBody>
                    <a:bodyPr/>
                    <a:lstStyle/>
                    <a:p>
                      <a:pPr algn="ctr" latinLnBrk="1"/>
                      <a:r>
                        <a:rPr lang="en-US" altLang="ko-KR" sz="1400">
                          <a:latin typeface="Arial" panose="020B0604020202020204" pitchFamily="34" charset="0"/>
                          <a:ea typeface="함초롬돋움" panose="020B0604000101010101" pitchFamily="50" charset="-127"/>
                          <a:cs typeface="Arial" panose="020B0604020202020204" pitchFamily="34" charset="0"/>
                        </a:rPr>
                        <a:t>Observation</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positive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b="1" dirty="0">
                          <a:latin typeface="Arial" panose="020B0604020202020204" pitchFamily="34" charset="0"/>
                          <a:ea typeface="함초롬돋움" panose="020B0604000101010101" pitchFamily="50" charset="-127"/>
                          <a:cs typeface="Arial" panose="020B0604020202020204" pitchFamily="34" charset="0"/>
                        </a:rPr>
                        <a:t>169</a:t>
                      </a:r>
                      <a:endParaRPr lang="ko-KR" altLang="en-US" sz="1400" b="1"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10</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198506689"/>
                  </a:ext>
                </a:extLst>
              </a:tr>
              <a:tr h="370840">
                <a:tc vMerge="1">
                  <a:txBody>
                    <a:bodyPr/>
                    <a:lstStyle/>
                    <a:p>
                      <a:pPr algn="ctr" latinLnBrk="1"/>
                      <a:endParaRPr lang="ko-KR" altLang="en-US" sz="2000" dirty="0"/>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negative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416</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2332</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520205702"/>
                  </a:ext>
                </a:extLst>
              </a:tr>
            </a:tbl>
          </a:graphicData>
        </a:graphic>
      </p:graphicFrame>
      <p:graphicFrame>
        <p:nvGraphicFramePr>
          <p:cNvPr id="5" name="표 4">
            <a:extLst>
              <a:ext uri="{FF2B5EF4-FFF2-40B4-BE49-F238E27FC236}">
                <a16:creationId xmlns:a16="http://schemas.microsoft.com/office/drawing/2014/main" id="{9E6E463B-6328-4A63-AD08-11B28F5477F7}"/>
              </a:ext>
            </a:extLst>
          </p:cNvPr>
          <p:cNvGraphicFramePr>
            <a:graphicFrameLocks noGrp="1"/>
          </p:cNvGraphicFramePr>
          <p:nvPr>
            <p:extLst>
              <p:ext uri="{D42A27DB-BD31-4B8C-83A1-F6EECF244321}">
                <p14:modId xmlns:p14="http://schemas.microsoft.com/office/powerpoint/2010/main" val="2029437694"/>
              </p:ext>
            </p:extLst>
          </p:nvPr>
        </p:nvGraphicFramePr>
        <p:xfrm>
          <a:off x="4716016" y="1810596"/>
          <a:ext cx="4176464" cy="1474388"/>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941136189"/>
                    </a:ext>
                  </a:extLst>
                </a:gridCol>
                <a:gridCol w="864096">
                  <a:extLst>
                    <a:ext uri="{9D8B030D-6E8A-4147-A177-3AD203B41FA5}">
                      <a16:colId xmlns:a16="http://schemas.microsoft.com/office/drawing/2014/main" val="3724071916"/>
                    </a:ext>
                  </a:extLst>
                </a:gridCol>
                <a:gridCol w="1116124">
                  <a:extLst>
                    <a:ext uri="{9D8B030D-6E8A-4147-A177-3AD203B41FA5}">
                      <a16:colId xmlns:a16="http://schemas.microsoft.com/office/drawing/2014/main" val="1175676551"/>
                    </a:ext>
                  </a:extLst>
                </a:gridCol>
                <a:gridCol w="1044116">
                  <a:extLst>
                    <a:ext uri="{9D8B030D-6E8A-4147-A177-3AD203B41FA5}">
                      <a16:colId xmlns:a16="http://schemas.microsoft.com/office/drawing/2014/main" val="4089017751"/>
                    </a:ext>
                  </a:extLst>
                </a:gridCol>
              </a:tblGrid>
              <a:tr h="361868">
                <a:tc rowSpan="2" gridSpan="2">
                  <a:txBody>
                    <a:bodyPr/>
                    <a:lstStyle/>
                    <a:p>
                      <a:pPr algn="ctr" latinLnBrk="1"/>
                      <a:r>
                        <a:rPr lang="en-US" altLang="ko-KR" sz="1400" b="1">
                          <a:solidFill>
                            <a:srgbClr val="152961"/>
                          </a:solidFill>
                          <a:latin typeface="Arial" panose="020B0604020202020204" pitchFamily="34" charset="0"/>
                          <a:ea typeface="함초롬돋움" panose="020B0604000101010101" pitchFamily="50" charset="-127"/>
                          <a:cs typeface="Arial" panose="020B0604020202020204" pitchFamily="34" charset="0"/>
                        </a:rPr>
                        <a:t>Validation</a:t>
                      </a:r>
                      <a:r>
                        <a:rPr lang="ko-KR" altLang="en-US" sz="1400" b="1">
                          <a:solidFill>
                            <a:srgbClr val="152961"/>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dirty="0">
                          <a:solidFill>
                            <a:srgbClr val="152961"/>
                          </a:solidFill>
                          <a:latin typeface="Arial" panose="020B0604020202020204" pitchFamily="34" charset="0"/>
                          <a:ea typeface="함초롬돋움" panose="020B0604000101010101" pitchFamily="50" charset="-127"/>
                          <a:cs typeface="Arial" panose="020B0604020202020204" pitchFamily="34" charset="0"/>
                        </a:rPr>
                        <a:t>(2021~2022)</a:t>
                      </a:r>
                      <a:endParaRPr lang="ko-KR" altLang="en-US" sz="1400" b="0" dirty="0">
                        <a:solidFill>
                          <a:srgbClr val="152961"/>
                        </a:solidFill>
                        <a:latin typeface="Arial" panose="020B0604020202020204" pitchFamily="34" charset="0"/>
                        <a:ea typeface="함초롬돋움" panose="020B0604000101010101" pitchFamily="50" charset="-127"/>
                        <a:cs typeface="Arial" panose="020B0604020202020204" pitchFamily="34" charset="0"/>
                      </a:endParaRPr>
                    </a:p>
                  </a:txBody>
                  <a:tcPr anchor="ctr"/>
                </a:tc>
                <a:tc rowSpan="2" hMerge="1">
                  <a:txBody>
                    <a:bodyPr/>
                    <a:lstStyle/>
                    <a:p>
                      <a:pPr algn="ctr" latinLnBrk="1"/>
                      <a:endParaRPr lang="ko-KR" altLang="en-US" sz="2000"/>
                    </a:p>
                  </a:txBody>
                  <a:tcPr anchor="ctr"/>
                </a:tc>
                <a:tc gridSpan="2">
                  <a:txBody>
                    <a:bodyPr/>
                    <a:lstStyle/>
                    <a:p>
                      <a:pPr algn="ctr" latinLnBrk="1"/>
                      <a:r>
                        <a:rPr lang="en-US" altLang="ko-KR" sz="1400">
                          <a:latin typeface="Arial" panose="020B0604020202020204" pitchFamily="34" charset="0"/>
                          <a:ea typeface="함초롬돋움" panose="020B0604000101010101" pitchFamily="50" charset="-127"/>
                          <a:cs typeface="Arial" panose="020B0604020202020204" pitchFamily="34" charset="0"/>
                        </a:rPr>
                        <a:t>Prediction</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hMerge="1">
                  <a:txBody>
                    <a:bodyPr/>
                    <a:lstStyle/>
                    <a:p>
                      <a:pPr algn="ctr" latinLnBrk="1"/>
                      <a:endParaRPr lang="ko-KR" altLang="en-US" sz="2000" dirty="0"/>
                    </a:p>
                  </a:txBody>
                  <a:tcPr anchor="ctr"/>
                </a:tc>
                <a:extLst>
                  <a:ext uri="{0D108BD9-81ED-4DB2-BD59-A6C34878D82A}">
                    <a16:rowId xmlns:a16="http://schemas.microsoft.com/office/drawing/2014/main" val="4091220901"/>
                  </a:ext>
                </a:extLst>
              </a:tr>
              <a:tr h="370840">
                <a:tc gridSpan="2" vMerge="1">
                  <a:txBody>
                    <a:bodyPr/>
                    <a:lstStyle/>
                    <a:p>
                      <a:pPr algn="ctr" latinLnBrk="1"/>
                      <a:endParaRPr lang="ko-KR" altLang="en-US" sz="2000"/>
                    </a:p>
                  </a:txBody>
                  <a:tcPr anchor="ctr"/>
                </a:tc>
                <a:tc hMerge="1" vMerge="1">
                  <a:txBody>
                    <a:bodyPr/>
                    <a:lstStyle/>
                    <a:p>
                      <a:pPr algn="ctr" latinLnBrk="1"/>
                      <a:endParaRPr lang="ko-KR" altLang="en-US" sz="2000" dirty="0"/>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positive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negative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1742747332"/>
                  </a:ext>
                </a:extLst>
              </a:tr>
              <a:tr h="370840">
                <a:tc rowSpan="2">
                  <a:txBody>
                    <a:bodyPr/>
                    <a:lstStyle/>
                    <a:p>
                      <a:pPr algn="ctr" latinLnBrk="1"/>
                      <a:r>
                        <a:rPr lang="en-US" altLang="ko-KR" sz="1400">
                          <a:latin typeface="Arial" panose="020B0604020202020204" pitchFamily="34" charset="0"/>
                          <a:ea typeface="함초롬돋움" panose="020B0604000101010101" pitchFamily="50" charset="-127"/>
                          <a:cs typeface="Arial" panose="020B0604020202020204" pitchFamily="34" charset="0"/>
                        </a:rPr>
                        <a:t>Observation</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positive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b="1" dirty="0">
                          <a:latin typeface="Arial" panose="020B0604020202020204" pitchFamily="34" charset="0"/>
                          <a:ea typeface="함초롬돋움" panose="020B0604000101010101" pitchFamily="50" charset="-127"/>
                          <a:cs typeface="Arial" panose="020B0604020202020204" pitchFamily="34" charset="0"/>
                        </a:rPr>
                        <a:t>34</a:t>
                      </a:r>
                      <a:endParaRPr lang="ko-KR" altLang="en-US" sz="1400" b="1"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5</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198506689"/>
                  </a:ext>
                </a:extLst>
              </a:tr>
              <a:tr h="370840">
                <a:tc vMerge="1">
                  <a:txBody>
                    <a:bodyPr/>
                    <a:lstStyle/>
                    <a:p>
                      <a:pPr algn="ctr" latinLnBrk="1"/>
                      <a:endParaRPr lang="ko-KR" altLang="en-US" sz="2000" dirty="0"/>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negative</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40</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tc>
                  <a:txBody>
                    <a:bodyPr/>
                    <a:lstStyle/>
                    <a:p>
                      <a:pPr algn="ctr" latinLnBrk="1"/>
                      <a:r>
                        <a:rPr lang="en-US" altLang="ko-KR" sz="1400" dirty="0">
                          <a:latin typeface="Arial" panose="020B0604020202020204" pitchFamily="34" charset="0"/>
                          <a:ea typeface="함초롬돋움" panose="020B0604000101010101" pitchFamily="50" charset="-127"/>
                          <a:cs typeface="Arial" panose="020B0604020202020204" pitchFamily="34" charset="0"/>
                        </a:rPr>
                        <a:t>602</a:t>
                      </a:r>
                      <a:endParaRPr lang="ko-KR" altLang="en-US" sz="1400" dirty="0">
                        <a:latin typeface="Arial" panose="020B0604020202020204" pitchFamily="34" charset="0"/>
                        <a:ea typeface="함초롬돋움" panose="020B0604000101010101" pitchFamily="50" charset="-127"/>
                        <a:cs typeface="Arial" panose="020B0604020202020204" pitchFamily="34" charset="0"/>
                      </a:endParaRPr>
                    </a:p>
                  </a:txBody>
                  <a:tcPr anchor="ctr"/>
                </a:tc>
                <a:extLst>
                  <a:ext uri="{0D108BD9-81ED-4DB2-BD59-A6C34878D82A}">
                    <a16:rowId xmlns:a16="http://schemas.microsoft.com/office/drawing/2014/main" val="520205702"/>
                  </a:ext>
                </a:extLst>
              </a:tr>
            </a:tbl>
          </a:graphicData>
        </a:graphic>
      </p:graphicFrame>
      <p:sp>
        <p:nvSpPr>
          <p:cNvPr id="6" name="직사각형 5">
            <a:extLst>
              <a:ext uri="{FF2B5EF4-FFF2-40B4-BE49-F238E27FC236}">
                <a16:creationId xmlns:a16="http://schemas.microsoft.com/office/drawing/2014/main" id="{F7D993DC-5555-43D5-9EC0-59EE283D9831}"/>
              </a:ext>
            </a:extLst>
          </p:cNvPr>
          <p:cNvSpPr/>
          <p:nvPr/>
        </p:nvSpPr>
        <p:spPr>
          <a:xfrm>
            <a:off x="161764" y="3561251"/>
            <a:ext cx="8730716" cy="2133405"/>
          </a:xfrm>
          <a:prstGeom prst="rect">
            <a:avLst/>
          </a:prstGeom>
        </p:spPr>
        <p:txBody>
          <a:bodyPr wrap="square">
            <a:spAutoFit/>
          </a:bodyPr>
          <a:lstStyle/>
          <a:p>
            <a:pPr marL="457200" indent="-457200" algn="just">
              <a:lnSpc>
                <a:spcPct val="130000"/>
              </a:lnSpc>
              <a:spcBef>
                <a:spcPts val="600"/>
              </a:spcBef>
              <a:buFont typeface="Arial" panose="020B0604020202020204" pitchFamily="34" charset="0"/>
              <a:buChar char="•"/>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During training period, prediction accuracy was about 0.85. Out of the 179 rapid intensification cases, 169 were successfully predicted in advance, while 10 cases failed to be predicted.</a:t>
            </a:r>
          </a:p>
          <a:p>
            <a:pPr marL="457200" indent="-457200" algn="just">
              <a:lnSpc>
                <a:spcPct val="130000"/>
              </a:lnSpc>
              <a:spcBef>
                <a:spcPts val="600"/>
              </a:spcBef>
              <a:buFont typeface="Arial" panose="020B0604020202020204" pitchFamily="34" charset="0"/>
              <a:buChar char="•"/>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For validation period, prediction accuracy was about 0.93, and 34 out of the 39 RI cases were successfully predicted, with 5 cases missed.</a:t>
            </a:r>
          </a:p>
          <a:p>
            <a:pPr marL="457200" indent="-457200" algn="just">
              <a:lnSpc>
                <a:spcPct val="130000"/>
              </a:lnSpc>
              <a:spcBef>
                <a:spcPts val="600"/>
              </a:spcBef>
              <a:buFont typeface="Arial" panose="020B0604020202020204" pitchFamily="34" charset="0"/>
              <a:buChar char="•"/>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High false alarms remain a challenge that needs to be improved. </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pic>
        <p:nvPicPr>
          <p:cNvPr id="8" name="그림 7">
            <a:extLst>
              <a:ext uri="{FF2B5EF4-FFF2-40B4-BE49-F238E27FC236}">
                <a16:creationId xmlns:a16="http://schemas.microsoft.com/office/drawing/2014/main" id="{F015B829-A620-4EC8-88BC-909DB55B8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9" name="TextBox 28">
            <a:extLst>
              <a:ext uri="{FF2B5EF4-FFF2-40B4-BE49-F238E27FC236}">
                <a16:creationId xmlns:a16="http://schemas.microsoft.com/office/drawing/2014/main" id="{83601F55-97DF-491D-8E05-2D85F0529E00}"/>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5. Validation of Accuracy</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10" name="TextBox 9">
            <a:extLst>
              <a:ext uri="{FF2B5EF4-FFF2-40B4-BE49-F238E27FC236}">
                <a16:creationId xmlns:a16="http://schemas.microsoft.com/office/drawing/2014/main" id="{CD8BD5B4-8F08-410A-AFD2-3CF982988D90}"/>
              </a:ext>
            </a:extLst>
          </p:cNvPr>
          <p:cNvSpPr txBox="1"/>
          <p:nvPr/>
        </p:nvSpPr>
        <p:spPr>
          <a:xfrm>
            <a:off x="176770" y="991031"/>
            <a:ext cx="3711337"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Verification of prediction results</a:t>
            </a:r>
          </a:p>
        </p:txBody>
      </p:sp>
    </p:spTree>
    <p:extLst>
      <p:ext uri="{BB962C8B-B14F-4D97-AF65-F5344CB8AC3E}">
        <p14:creationId xmlns:p14="http://schemas.microsoft.com/office/powerpoint/2010/main" val="313201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16F9F9DF-D79D-4F28-BA69-6341F3C17258}"/>
              </a:ext>
            </a:extLst>
          </p:cNvPr>
          <p:cNvSpPr/>
          <p:nvPr/>
        </p:nvSpPr>
        <p:spPr>
          <a:xfrm>
            <a:off x="205639" y="1372907"/>
            <a:ext cx="8640960"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(Case 1)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Typhoon predicted by rapid intensification</a:t>
            </a:r>
            <a:endParaRPr lang="en-US" altLang="ko-KR" sz="1000">
              <a:solidFill>
                <a:srgbClr val="103D6E"/>
              </a:solidFill>
              <a:latin typeface="Arial" panose="020B0604020202020204" pitchFamily="34" charset="0"/>
              <a:ea typeface="함초롬돋움" panose="020B0604000101010101" pitchFamily="50" charset="-127"/>
              <a:cs typeface="Arial" panose="020B0604020202020204" pitchFamily="34" charset="0"/>
            </a:endParaRPr>
          </a:p>
          <a:p>
            <a:pPr algn="just">
              <a:lnSpc>
                <a:spcPct val="130000"/>
              </a:lnSpc>
              <a:spcBef>
                <a:spcPts val="600"/>
              </a:spcBef>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CHANTHU(2114), MINDULLE(2116), NORU(2216)</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pic>
        <p:nvPicPr>
          <p:cNvPr id="11" name="그림 10">
            <a:extLst>
              <a:ext uri="{FF2B5EF4-FFF2-40B4-BE49-F238E27FC236}">
                <a16:creationId xmlns:a16="http://schemas.microsoft.com/office/drawing/2014/main" id="{5F4C5D7F-17CD-49E6-9F6C-4AFE7968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2" name="TextBox 28">
            <a:extLst>
              <a:ext uri="{FF2B5EF4-FFF2-40B4-BE49-F238E27FC236}">
                <a16:creationId xmlns:a16="http://schemas.microsoft.com/office/drawing/2014/main" id="{E501D8ED-D7AD-4A96-8F5D-13C00115BA29}"/>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dirty="0">
                <a:solidFill>
                  <a:schemeClr val="bg1"/>
                </a:solidFill>
                <a:latin typeface="Arial" panose="020B0604020202020204" pitchFamily="34" charset="0"/>
                <a:cs typeface="Arial" pitchFamily="34" charset="0"/>
              </a:rPr>
              <a:t>6</a:t>
            </a:r>
            <a:r>
              <a:rPr lang="en-US" altLang="ko-KR" b="1">
                <a:solidFill>
                  <a:schemeClr val="bg1"/>
                </a:solidFill>
                <a:latin typeface="Arial" panose="020B0604020202020204" pitchFamily="34" charset="0"/>
                <a:cs typeface="Arial" pitchFamily="34" charset="0"/>
              </a:rPr>
              <a:t>. Prediction Results</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14" name="TextBox 13">
            <a:extLst>
              <a:ext uri="{FF2B5EF4-FFF2-40B4-BE49-F238E27FC236}">
                <a16:creationId xmlns:a16="http://schemas.microsoft.com/office/drawing/2014/main" id="{B0F0FA4B-B253-4F4E-888E-DA7B2038F345}"/>
              </a:ext>
            </a:extLst>
          </p:cNvPr>
          <p:cNvSpPr txBox="1"/>
          <p:nvPr/>
        </p:nvSpPr>
        <p:spPr>
          <a:xfrm>
            <a:off x="176770" y="991031"/>
            <a:ext cx="3236784"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Cases of Prediction Results</a:t>
            </a:r>
          </a:p>
        </p:txBody>
      </p:sp>
      <p:pic>
        <p:nvPicPr>
          <p:cNvPr id="13" name="그림 12">
            <a:extLst>
              <a:ext uri="{FF2B5EF4-FFF2-40B4-BE49-F238E27FC236}">
                <a16:creationId xmlns:a16="http://schemas.microsoft.com/office/drawing/2014/main" id="{220A9C90-A3C9-4ACB-8D2E-C79C1B602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14" b="32944"/>
          <a:stretch/>
        </p:blipFill>
        <p:spPr>
          <a:xfrm>
            <a:off x="4425854" y="2276872"/>
            <a:ext cx="4163187" cy="2304000"/>
          </a:xfrm>
          <a:prstGeom prst="rect">
            <a:avLst/>
          </a:prstGeom>
        </p:spPr>
      </p:pic>
      <p:pic>
        <p:nvPicPr>
          <p:cNvPr id="15" name="그림 14">
            <a:extLst>
              <a:ext uri="{FF2B5EF4-FFF2-40B4-BE49-F238E27FC236}">
                <a16:creationId xmlns:a16="http://schemas.microsoft.com/office/drawing/2014/main" id="{6C97A192-D24F-43CB-A84D-592664909C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79" b="33179"/>
          <a:stretch/>
        </p:blipFill>
        <p:spPr>
          <a:xfrm>
            <a:off x="251520" y="2276872"/>
            <a:ext cx="4163186" cy="2304000"/>
          </a:xfrm>
          <a:prstGeom prst="rect">
            <a:avLst/>
          </a:prstGeom>
        </p:spPr>
      </p:pic>
      <p:pic>
        <p:nvPicPr>
          <p:cNvPr id="16" name="그림 15">
            <a:extLst>
              <a:ext uri="{FF2B5EF4-FFF2-40B4-BE49-F238E27FC236}">
                <a16:creationId xmlns:a16="http://schemas.microsoft.com/office/drawing/2014/main" id="{C3BC9398-D76C-4BDF-A97C-4C2782EDEC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714" b="32944"/>
          <a:stretch/>
        </p:blipFill>
        <p:spPr>
          <a:xfrm>
            <a:off x="2327321" y="4545384"/>
            <a:ext cx="4163186" cy="2304000"/>
          </a:xfrm>
          <a:prstGeom prst="rect">
            <a:avLst/>
          </a:prstGeom>
        </p:spPr>
      </p:pic>
    </p:spTree>
    <p:extLst>
      <p:ext uri="{BB962C8B-B14F-4D97-AF65-F5344CB8AC3E}">
        <p14:creationId xmlns:p14="http://schemas.microsoft.com/office/powerpoint/2010/main" val="298497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2745D593-A80D-48E4-A022-BF8D256CAF88}"/>
              </a:ext>
            </a:extLst>
          </p:cNvPr>
          <p:cNvGrpSpPr/>
          <p:nvPr/>
        </p:nvGrpSpPr>
        <p:grpSpPr>
          <a:xfrm>
            <a:off x="-11658" y="3301369"/>
            <a:ext cx="9173647" cy="2359879"/>
            <a:chOff x="17153997" y="19655391"/>
            <a:chExt cx="11994408" cy="3199314"/>
          </a:xfrm>
        </p:grpSpPr>
        <p:pic>
          <p:nvPicPr>
            <p:cNvPr id="5" name="그림 4">
              <a:extLst>
                <a:ext uri="{FF2B5EF4-FFF2-40B4-BE49-F238E27FC236}">
                  <a16:creationId xmlns:a16="http://schemas.microsoft.com/office/drawing/2014/main" id="{E457D527-8998-451D-B089-AC4EB9AC24F5}"/>
                </a:ext>
              </a:extLst>
            </p:cNvPr>
            <p:cNvPicPr>
              <a:picLocks noChangeAspect="1"/>
            </p:cNvPicPr>
            <p:nvPr/>
          </p:nvPicPr>
          <p:blipFill>
            <a:blip r:embed="rId2"/>
            <a:stretch>
              <a:fillRect/>
            </a:stretch>
          </p:blipFill>
          <p:spPr>
            <a:xfrm>
              <a:off x="17153997" y="19655392"/>
              <a:ext cx="4002143" cy="3199311"/>
            </a:xfrm>
            <a:prstGeom prst="rect">
              <a:avLst/>
            </a:prstGeom>
          </p:spPr>
        </p:pic>
        <p:pic>
          <p:nvPicPr>
            <p:cNvPr id="6" name="그림 5">
              <a:extLst>
                <a:ext uri="{FF2B5EF4-FFF2-40B4-BE49-F238E27FC236}">
                  <a16:creationId xmlns:a16="http://schemas.microsoft.com/office/drawing/2014/main" id="{7D3202C8-5C49-4E40-8E32-2F936A7B367F}"/>
                </a:ext>
              </a:extLst>
            </p:cNvPr>
            <p:cNvPicPr>
              <a:picLocks noChangeAspect="1"/>
            </p:cNvPicPr>
            <p:nvPr/>
          </p:nvPicPr>
          <p:blipFill>
            <a:blip r:embed="rId3"/>
            <a:stretch>
              <a:fillRect/>
            </a:stretch>
          </p:blipFill>
          <p:spPr>
            <a:xfrm>
              <a:off x="21150130" y="19655391"/>
              <a:ext cx="4002143" cy="3199311"/>
            </a:xfrm>
            <a:prstGeom prst="rect">
              <a:avLst/>
            </a:prstGeom>
          </p:spPr>
        </p:pic>
        <p:pic>
          <p:nvPicPr>
            <p:cNvPr id="7" name="그림 6">
              <a:extLst>
                <a:ext uri="{FF2B5EF4-FFF2-40B4-BE49-F238E27FC236}">
                  <a16:creationId xmlns:a16="http://schemas.microsoft.com/office/drawing/2014/main" id="{F97766FB-0C07-4B83-B104-55A46D5D7122}"/>
                </a:ext>
              </a:extLst>
            </p:cNvPr>
            <p:cNvPicPr>
              <a:picLocks noChangeAspect="1"/>
            </p:cNvPicPr>
            <p:nvPr/>
          </p:nvPicPr>
          <p:blipFill>
            <a:blip r:embed="rId4"/>
            <a:stretch>
              <a:fillRect/>
            </a:stretch>
          </p:blipFill>
          <p:spPr>
            <a:xfrm>
              <a:off x="25146262" y="19655394"/>
              <a:ext cx="4002143" cy="3199311"/>
            </a:xfrm>
            <a:prstGeom prst="rect">
              <a:avLst/>
            </a:prstGeom>
          </p:spPr>
        </p:pic>
        <p:sp>
          <p:nvSpPr>
            <p:cNvPr id="8" name="TextBox 7">
              <a:extLst>
                <a:ext uri="{FF2B5EF4-FFF2-40B4-BE49-F238E27FC236}">
                  <a16:creationId xmlns:a16="http://schemas.microsoft.com/office/drawing/2014/main" id="{CE0CD231-1C78-428F-9068-FA955AAFEA25}"/>
                </a:ext>
              </a:extLst>
            </p:cNvPr>
            <p:cNvSpPr txBox="1"/>
            <p:nvPr/>
          </p:nvSpPr>
          <p:spPr>
            <a:xfrm>
              <a:off x="18730212" y="21879516"/>
              <a:ext cx="409086" cy="215444"/>
            </a:xfrm>
            <a:prstGeom prst="rect">
              <a:avLst/>
            </a:prstGeom>
            <a:noFill/>
          </p:spPr>
          <p:txBody>
            <a:bodyPr wrap="none" rtlCol="0">
              <a:spAutoFit/>
            </a:bodyPr>
            <a:lstStyle/>
            <a:p>
              <a:r>
                <a:rPr lang="en-US" altLang="ko-KR" sz="800" b="1" dirty="0">
                  <a:latin typeface="함초롬돋움" panose="020B0604000101010101" pitchFamily="50" charset="-127"/>
                  <a:ea typeface="함초롬돋움" panose="020B0604000101010101" pitchFamily="50" charset="-127"/>
                  <a:cs typeface="함초롬돋움" panose="020B0604000101010101" pitchFamily="50" charset="-127"/>
                </a:rPr>
                <a:t>2114</a:t>
              </a:r>
              <a:endParaRPr lang="ko-KR" altLang="en-US" sz="8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9" name="TextBox 8">
              <a:extLst>
                <a:ext uri="{FF2B5EF4-FFF2-40B4-BE49-F238E27FC236}">
                  <a16:creationId xmlns:a16="http://schemas.microsoft.com/office/drawing/2014/main" id="{7D998986-4EB5-45AA-ACBB-8D8E3D331632}"/>
                </a:ext>
              </a:extLst>
            </p:cNvPr>
            <p:cNvSpPr txBox="1"/>
            <p:nvPr/>
          </p:nvSpPr>
          <p:spPr>
            <a:xfrm>
              <a:off x="19090245" y="21807520"/>
              <a:ext cx="409086" cy="215444"/>
            </a:xfrm>
            <a:prstGeom prst="rect">
              <a:avLst/>
            </a:prstGeom>
            <a:noFill/>
          </p:spPr>
          <p:txBody>
            <a:bodyPr wrap="none" rtlCol="0">
              <a:spAutoFit/>
            </a:bodyPr>
            <a:lstStyle/>
            <a:p>
              <a:r>
                <a:rPr lang="en-US" altLang="ko-KR" sz="800" b="1" dirty="0">
                  <a:latin typeface="함초롬돋움" panose="020B0604000101010101" pitchFamily="50" charset="-127"/>
                  <a:ea typeface="함초롬돋움" panose="020B0604000101010101" pitchFamily="50" charset="-127"/>
                  <a:cs typeface="함초롬돋움" panose="020B0604000101010101" pitchFamily="50" charset="-127"/>
                </a:rPr>
                <a:t>2116</a:t>
              </a:r>
              <a:endParaRPr lang="ko-KR" altLang="en-US" sz="8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0" name="TextBox 9">
              <a:extLst>
                <a:ext uri="{FF2B5EF4-FFF2-40B4-BE49-F238E27FC236}">
                  <a16:creationId xmlns:a16="http://schemas.microsoft.com/office/drawing/2014/main" id="{3A790F1D-729E-41DD-B246-A7B824F459F5}"/>
                </a:ext>
              </a:extLst>
            </p:cNvPr>
            <p:cNvSpPr txBox="1"/>
            <p:nvPr/>
          </p:nvSpPr>
          <p:spPr>
            <a:xfrm>
              <a:off x="18442189" y="21879503"/>
              <a:ext cx="409086" cy="215444"/>
            </a:xfrm>
            <a:prstGeom prst="rect">
              <a:avLst/>
            </a:prstGeom>
            <a:noFill/>
          </p:spPr>
          <p:txBody>
            <a:bodyPr wrap="none" rtlCol="0">
              <a:spAutoFit/>
            </a:bodyPr>
            <a:lstStyle/>
            <a:p>
              <a:r>
                <a:rPr lang="en-US" altLang="ko-KR" sz="800" b="1" dirty="0">
                  <a:latin typeface="함초롬돋움" panose="020B0604000101010101" pitchFamily="50" charset="-127"/>
                  <a:ea typeface="함초롬돋움" panose="020B0604000101010101" pitchFamily="50" charset="-127"/>
                  <a:cs typeface="함초롬돋움" panose="020B0604000101010101" pitchFamily="50" charset="-127"/>
                </a:rPr>
                <a:t>2216</a:t>
              </a:r>
              <a:endParaRPr lang="ko-KR" altLang="en-US" sz="8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grpSp>
      <p:pic>
        <p:nvPicPr>
          <p:cNvPr id="11" name="그림 10">
            <a:extLst>
              <a:ext uri="{FF2B5EF4-FFF2-40B4-BE49-F238E27FC236}">
                <a16:creationId xmlns:a16="http://schemas.microsoft.com/office/drawing/2014/main" id="{5F4C5D7F-17CD-49E6-9F6C-4AFE79687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2" name="TextBox 28">
            <a:extLst>
              <a:ext uri="{FF2B5EF4-FFF2-40B4-BE49-F238E27FC236}">
                <a16:creationId xmlns:a16="http://schemas.microsoft.com/office/drawing/2014/main" id="{E501D8ED-D7AD-4A96-8F5D-13C00115BA29}"/>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dirty="0">
                <a:solidFill>
                  <a:schemeClr val="bg1"/>
                </a:solidFill>
                <a:latin typeface="Arial" panose="020B0604020202020204" pitchFamily="34" charset="0"/>
                <a:cs typeface="Arial" pitchFamily="34" charset="0"/>
              </a:rPr>
              <a:t>6</a:t>
            </a:r>
            <a:r>
              <a:rPr lang="en-US" altLang="ko-KR" b="1">
                <a:solidFill>
                  <a:schemeClr val="bg1"/>
                </a:solidFill>
                <a:latin typeface="Arial" panose="020B0604020202020204" pitchFamily="34" charset="0"/>
                <a:cs typeface="Arial" pitchFamily="34" charset="0"/>
              </a:rPr>
              <a:t>. Prediction Results</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14" name="TextBox 13">
            <a:extLst>
              <a:ext uri="{FF2B5EF4-FFF2-40B4-BE49-F238E27FC236}">
                <a16:creationId xmlns:a16="http://schemas.microsoft.com/office/drawing/2014/main" id="{B0F0FA4B-B253-4F4E-888E-DA7B2038F345}"/>
              </a:ext>
            </a:extLst>
          </p:cNvPr>
          <p:cNvSpPr txBox="1"/>
          <p:nvPr/>
        </p:nvSpPr>
        <p:spPr>
          <a:xfrm>
            <a:off x="176770" y="991031"/>
            <a:ext cx="3236784"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Cases of Prediction Results</a:t>
            </a:r>
          </a:p>
        </p:txBody>
      </p:sp>
      <p:sp>
        <p:nvSpPr>
          <p:cNvPr id="15" name="직사각형 14">
            <a:extLst>
              <a:ext uri="{FF2B5EF4-FFF2-40B4-BE49-F238E27FC236}">
                <a16:creationId xmlns:a16="http://schemas.microsoft.com/office/drawing/2014/main" id="{722E3F1B-E6F2-4F64-BBF6-33CA3D2E455F}"/>
              </a:ext>
            </a:extLst>
          </p:cNvPr>
          <p:cNvSpPr/>
          <p:nvPr/>
        </p:nvSpPr>
        <p:spPr>
          <a:xfrm>
            <a:off x="205639" y="1372907"/>
            <a:ext cx="8640960"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(Case 1)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Typhoon predicted by rapid intensification</a:t>
            </a:r>
            <a:endParaRPr lang="en-US" altLang="ko-KR" sz="1000">
              <a:solidFill>
                <a:srgbClr val="103D6E"/>
              </a:solidFill>
              <a:latin typeface="Arial" panose="020B0604020202020204" pitchFamily="34" charset="0"/>
              <a:ea typeface="함초롬돋움" panose="020B0604000101010101" pitchFamily="50" charset="-127"/>
              <a:cs typeface="Arial" panose="020B0604020202020204" pitchFamily="34" charset="0"/>
            </a:endParaRPr>
          </a:p>
          <a:p>
            <a:pPr algn="just">
              <a:lnSpc>
                <a:spcPct val="130000"/>
              </a:lnSpc>
              <a:spcBef>
                <a:spcPts val="600"/>
              </a:spcBef>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CHANTHU(2114), MINDULLE(2116), NORU(2216)</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sp>
        <p:nvSpPr>
          <p:cNvPr id="18" name="TextBox 17">
            <a:extLst>
              <a:ext uri="{FF2B5EF4-FFF2-40B4-BE49-F238E27FC236}">
                <a16:creationId xmlns:a16="http://schemas.microsoft.com/office/drawing/2014/main" id="{CA836C35-B0B4-4F03-A235-ACE7185B87C0}"/>
              </a:ext>
            </a:extLst>
          </p:cNvPr>
          <p:cNvSpPr txBox="1"/>
          <p:nvPr/>
        </p:nvSpPr>
        <p:spPr>
          <a:xfrm>
            <a:off x="467048" y="2250055"/>
            <a:ext cx="7201296" cy="7853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600" b="1">
                <a:solidFill>
                  <a:srgbClr val="103D6E"/>
                </a:solidFill>
              </a:rPr>
              <a:t>NGR </a:t>
            </a:r>
            <a:r>
              <a:rPr lang="en-US" altLang="ko-KR" sz="1600">
                <a:solidFill>
                  <a:srgbClr val="103D6E"/>
                </a:solidFill>
              </a:rPr>
              <a:t>and</a:t>
            </a:r>
            <a:r>
              <a:rPr lang="en-US" altLang="ko-KR" sz="1600" b="1">
                <a:solidFill>
                  <a:srgbClr val="103D6E"/>
                </a:solidFill>
              </a:rPr>
              <a:t> TCHP </a:t>
            </a:r>
            <a:r>
              <a:rPr lang="en-US" altLang="ko-KR" sz="1600">
                <a:solidFill>
                  <a:srgbClr val="103D6E"/>
                </a:solidFill>
              </a:rPr>
              <a:t>showed</a:t>
            </a:r>
            <a:r>
              <a:rPr lang="en-US" altLang="ko-KR" sz="1600" b="1">
                <a:solidFill>
                  <a:srgbClr val="103D6E"/>
                </a:solidFill>
              </a:rPr>
              <a:t> high distribution values</a:t>
            </a:r>
            <a:r>
              <a:rPr lang="en-US" altLang="ko-KR" sz="1600">
                <a:solidFill>
                  <a:srgbClr val="103D6E"/>
                </a:solidFill>
              </a:rPr>
              <a:t>, indicating a favorable environment for RI. High probability of RI was predicted.</a:t>
            </a:r>
            <a:endParaRPr lang="ko-KR" altLang="en-US" sz="1600">
              <a:solidFill>
                <a:srgbClr val="103D6E"/>
              </a:solidFill>
            </a:endParaRPr>
          </a:p>
        </p:txBody>
      </p:sp>
    </p:spTree>
    <p:extLst>
      <p:ext uri="{BB962C8B-B14F-4D97-AF65-F5344CB8AC3E}">
        <p14:creationId xmlns:p14="http://schemas.microsoft.com/office/powerpoint/2010/main" val="72719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DB84FB9B-1166-4F8B-A384-F5BBA45C0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4" name="TextBox 28">
            <a:extLst>
              <a:ext uri="{FF2B5EF4-FFF2-40B4-BE49-F238E27FC236}">
                <a16:creationId xmlns:a16="http://schemas.microsoft.com/office/drawing/2014/main" id="{91BC4749-F679-4780-9984-CC73C3F4F296}"/>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6. Prediction Results</a:t>
            </a:r>
            <a:endParaRPr lang="ko-KR" altLang="en-US" b="1">
              <a:solidFill>
                <a:schemeClr val="bg1"/>
              </a:solidFill>
              <a:latin typeface="Arial" pitchFamily="34" charset="0"/>
              <a:ea typeface="-윤고딕340" panose="02030504000101010101" pitchFamily="18" charset="-127"/>
              <a:cs typeface="Arial" pitchFamily="34" charset="0"/>
            </a:endParaRPr>
          </a:p>
        </p:txBody>
      </p:sp>
      <p:sp>
        <p:nvSpPr>
          <p:cNvPr id="15" name="직사각형 14">
            <a:extLst>
              <a:ext uri="{FF2B5EF4-FFF2-40B4-BE49-F238E27FC236}">
                <a16:creationId xmlns:a16="http://schemas.microsoft.com/office/drawing/2014/main" id="{89F825C2-DF90-412F-B97D-D4654228D7FC}"/>
              </a:ext>
            </a:extLst>
          </p:cNvPr>
          <p:cNvSpPr/>
          <p:nvPr/>
        </p:nvSpPr>
        <p:spPr>
          <a:xfrm>
            <a:off x="205639" y="1372907"/>
            <a:ext cx="8640960"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(Case 2)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Missing predictions of intensification</a:t>
            </a:r>
            <a:endParaRPr lang="en-US" altLang="ko-KR" sz="1000">
              <a:solidFill>
                <a:srgbClr val="103D6E"/>
              </a:solidFill>
              <a:latin typeface="Arial" panose="020B0604020202020204" pitchFamily="34" charset="0"/>
              <a:ea typeface="함초롬돋움" panose="020B0604000101010101" pitchFamily="50" charset="-127"/>
              <a:cs typeface="Arial" panose="020B0604020202020204" pitchFamily="34" charset="0"/>
            </a:endParaRPr>
          </a:p>
          <a:p>
            <a:pPr algn="just">
              <a:lnSpc>
                <a:spcPct val="130000"/>
              </a:lnSpc>
              <a:spcBef>
                <a:spcPts val="600"/>
              </a:spcBef>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NANMADOL(2214), ROKE(2218)</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sp>
        <p:nvSpPr>
          <p:cNvPr id="16" name="TextBox 15">
            <a:extLst>
              <a:ext uri="{FF2B5EF4-FFF2-40B4-BE49-F238E27FC236}">
                <a16:creationId xmlns:a16="http://schemas.microsoft.com/office/drawing/2014/main" id="{C58EB8B7-F6F2-48CB-BC5A-7348225839F9}"/>
              </a:ext>
            </a:extLst>
          </p:cNvPr>
          <p:cNvSpPr txBox="1"/>
          <p:nvPr/>
        </p:nvSpPr>
        <p:spPr>
          <a:xfrm>
            <a:off x="176770" y="991031"/>
            <a:ext cx="3236784"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Cases of Prediction Results</a:t>
            </a:r>
          </a:p>
        </p:txBody>
      </p:sp>
      <p:pic>
        <p:nvPicPr>
          <p:cNvPr id="17" name="그림 16">
            <a:extLst>
              <a:ext uri="{FF2B5EF4-FFF2-40B4-BE49-F238E27FC236}">
                <a16:creationId xmlns:a16="http://schemas.microsoft.com/office/drawing/2014/main" id="{51BC23C5-3113-4D98-8568-0EDA53370303}"/>
              </a:ext>
            </a:extLst>
          </p:cNvPr>
          <p:cNvPicPr>
            <a:picLocks noChangeAspect="1"/>
          </p:cNvPicPr>
          <p:nvPr/>
        </p:nvPicPr>
        <p:blipFill rotWithShape="1">
          <a:blip r:embed="rId3">
            <a:extLst>
              <a:ext uri="{28A0092B-C50C-407E-A947-70E740481C1C}">
                <a14:useLocalDpi xmlns:a14="http://schemas.microsoft.com/office/drawing/2010/main" val="0"/>
              </a:ext>
            </a:extLst>
          </a:blip>
          <a:srcRect t="11714" b="32944"/>
          <a:stretch/>
        </p:blipFill>
        <p:spPr>
          <a:xfrm>
            <a:off x="0" y="2564904"/>
            <a:ext cx="4684105" cy="2592288"/>
          </a:xfrm>
          <a:prstGeom prst="rect">
            <a:avLst/>
          </a:prstGeom>
        </p:spPr>
      </p:pic>
      <p:pic>
        <p:nvPicPr>
          <p:cNvPr id="18" name="그림 17">
            <a:extLst>
              <a:ext uri="{FF2B5EF4-FFF2-40B4-BE49-F238E27FC236}">
                <a16:creationId xmlns:a16="http://schemas.microsoft.com/office/drawing/2014/main" id="{8A1D7238-64C6-4211-8929-680F106AC033}"/>
              </a:ext>
            </a:extLst>
          </p:cNvPr>
          <p:cNvPicPr>
            <a:picLocks noChangeAspect="1"/>
          </p:cNvPicPr>
          <p:nvPr/>
        </p:nvPicPr>
        <p:blipFill rotWithShape="1">
          <a:blip r:embed="rId4">
            <a:extLst>
              <a:ext uri="{28A0092B-C50C-407E-A947-70E740481C1C}">
                <a14:useLocalDpi xmlns:a14="http://schemas.microsoft.com/office/drawing/2010/main" val="0"/>
              </a:ext>
            </a:extLst>
          </a:blip>
          <a:srcRect t="11714" b="32944"/>
          <a:stretch/>
        </p:blipFill>
        <p:spPr>
          <a:xfrm>
            <a:off x="4459895" y="2564904"/>
            <a:ext cx="4684105" cy="2592288"/>
          </a:xfrm>
          <a:prstGeom prst="rect">
            <a:avLst/>
          </a:prstGeom>
        </p:spPr>
      </p:pic>
    </p:spTree>
    <p:extLst>
      <p:ext uri="{BB962C8B-B14F-4D97-AF65-F5344CB8AC3E}">
        <p14:creationId xmlns:p14="http://schemas.microsoft.com/office/powerpoint/2010/main" val="152640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97C4AA1-26F2-4C32-AD0E-6DEC8252D4D7}"/>
              </a:ext>
            </a:extLst>
          </p:cNvPr>
          <p:cNvSpPr>
            <a:spLocks noGrp="1"/>
          </p:cNvSpPr>
          <p:nvPr>
            <p:ph type="sldNum" sz="quarter" idx="12"/>
          </p:nvPr>
        </p:nvSpPr>
        <p:spPr>
          <a:xfrm>
            <a:off x="3320097" y="6501928"/>
            <a:ext cx="2133600" cy="365125"/>
          </a:xfrm>
        </p:spPr>
        <p:txBody>
          <a:bodyPr/>
          <a:lstStyle/>
          <a:p>
            <a:pPr fontAlgn="auto">
              <a:spcBef>
                <a:spcPts val="0"/>
              </a:spcBef>
              <a:spcAft>
                <a:spcPts val="0"/>
              </a:spcAft>
            </a:pPr>
            <a:r>
              <a:rPr kumimoji="0" lang="en-US" altLang="ko-KR">
                <a:solidFill>
                  <a:prstClr val="black"/>
                </a:solidFill>
                <a:latin typeface="맑은 고딕"/>
                <a:cs typeface="+mn-cs"/>
              </a:rPr>
              <a:t>- </a:t>
            </a:r>
            <a:fld id="{2086BC3E-17FF-462E-8F2C-6C29E3B326F5}" type="slidenum">
              <a:rPr kumimoji="0" lang="ko-KR" altLang="en-US" smtClean="0">
                <a:solidFill>
                  <a:prstClr val="black"/>
                </a:solidFill>
                <a:latin typeface="맑은 고딕"/>
                <a:cs typeface="+mn-cs"/>
              </a:rPr>
              <a:pPr fontAlgn="auto">
                <a:spcBef>
                  <a:spcPts val="0"/>
                </a:spcBef>
                <a:spcAft>
                  <a:spcPts val="0"/>
                </a:spcAft>
              </a:pPr>
              <a:t>17</a:t>
            </a:fld>
            <a:r>
              <a:rPr kumimoji="0" lang="ko-KR" altLang="en-US">
                <a:solidFill>
                  <a:prstClr val="black"/>
                </a:solidFill>
                <a:latin typeface="맑은 고딕"/>
                <a:cs typeface="+mn-cs"/>
              </a:rPr>
              <a:t> </a:t>
            </a:r>
            <a:r>
              <a:rPr kumimoji="0" lang="en-US" altLang="ko-KR">
                <a:solidFill>
                  <a:prstClr val="black"/>
                </a:solidFill>
                <a:latin typeface="맑은 고딕"/>
                <a:cs typeface="+mn-cs"/>
              </a:rPr>
              <a:t>-</a:t>
            </a:r>
            <a:endParaRPr kumimoji="0" lang="ko-KR" altLang="en-US" dirty="0">
              <a:solidFill>
                <a:prstClr val="black"/>
              </a:solidFill>
              <a:latin typeface="맑은 고딕"/>
              <a:cs typeface="+mn-cs"/>
            </a:endParaRPr>
          </a:p>
        </p:txBody>
      </p:sp>
      <p:sp>
        <p:nvSpPr>
          <p:cNvPr id="3" name="직사각형 2">
            <a:extLst>
              <a:ext uri="{FF2B5EF4-FFF2-40B4-BE49-F238E27FC236}">
                <a16:creationId xmlns:a16="http://schemas.microsoft.com/office/drawing/2014/main" id="{FEA32A12-EAF7-496E-AB58-B8363D80C995}"/>
              </a:ext>
            </a:extLst>
          </p:cNvPr>
          <p:cNvSpPr/>
          <p:nvPr/>
        </p:nvSpPr>
        <p:spPr>
          <a:xfrm>
            <a:off x="279708" y="2220466"/>
            <a:ext cx="8612772" cy="1019253"/>
          </a:xfrm>
          <a:prstGeom prst="rect">
            <a:avLst/>
          </a:prstGeom>
        </p:spPr>
        <p:txBody>
          <a:bodyPr wrap="square">
            <a:spAutoFit/>
          </a:bodyPr>
          <a:lstStyle/>
          <a:p>
            <a:pPr marL="457200" indent="-457200" algn="just">
              <a:lnSpc>
                <a:spcPct val="130000"/>
              </a:lnSpc>
              <a:spcBef>
                <a:spcPts val="600"/>
              </a:spcBef>
              <a:buFont typeface="Arial" panose="020B0604020202020204" pitchFamily="34" charset="0"/>
              <a:buChar char="•"/>
            </a:pP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Despite low NGR and TCHP</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TCs intensified even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at high latitudes</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(25˚N). Despite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unfavorable ocean conditions,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But</a:t>
            </a:r>
            <a:r>
              <a:rPr lang="en-US" altLang="ko-KR" sz="1600" b="1">
                <a:solidFill>
                  <a:schemeClr val="accent6">
                    <a:lumMod val="75000"/>
                  </a:schemeClr>
                </a:solidFill>
                <a:latin typeface="Arial" panose="020B0604020202020204" pitchFamily="34" charset="0"/>
                <a:ea typeface="함초롬돋움" panose="020B0604000101010101" pitchFamily="50" charset="-127"/>
                <a:cs typeface="Arial" panose="020B0604020202020204" pitchFamily="34" charset="0"/>
              </a:rPr>
              <a:t> RI was caused by the strong divergence</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in the upper layer and </a:t>
            </a:r>
            <a:r>
              <a:rPr lang="en-US" altLang="ko-KR" sz="1600" b="1">
                <a:solidFill>
                  <a:schemeClr val="accent6">
                    <a:lumMod val="75000"/>
                  </a:schemeClr>
                </a:solidFill>
                <a:latin typeface="Arial" panose="020B0604020202020204" pitchFamily="34" charset="0"/>
                <a:ea typeface="함초롬돋움" panose="020B0604000101010101" pitchFamily="50" charset="-127"/>
                <a:cs typeface="Arial" panose="020B0604020202020204" pitchFamily="34" charset="0"/>
              </a:rPr>
              <a:t>high thermal conditions in the middle layer</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a:t>
            </a:r>
          </a:p>
        </p:txBody>
      </p:sp>
      <p:grpSp>
        <p:nvGrpSpPr>
          <p:cNvPr id="4" name="그룹 3">
            <a:extLst>
              <a:ext uri="{FF2B5EF4-FFF2-40B4-BE49-F238E27FC236}">
                <a16:creationId xmlns:a16="http://schemas.microsoft.com/office/drawing/2014/main" id="{7624FE34-A602-434B-8F6A-4AF439563074}"/>
              </a:ext>
            </a:extLst>
          </p:cNvPr>
          <p:cNvGrpSpPr/>
          <p:nvPr/>
        </p:nvGrpSpPr>
        <p:grpSpPr>
          <a:xfrm>
            <a:off x="282441" y="3317746"/>
            <a:ext cx="8394015" cy="2271494"/>
            <a:chOff x="17154004" y="26177133"/>
            <a:chExt cx="11994415" cy="3199306"/>
          </a:xfrm>
        </p:grpSpPr>
        <p:pic>
          <p:nvPicPr>
            <p:cNvPr id="5" name="그림 4">
              <a:extLst>
                <a:ext uri="{FF2B5EF4-FFF2-40B4-BE49-F238E27FC236}">
                  <a16:creationId xmlns:a16="http://schemas.microsoft.com/office/drawing/2014/main" id="{CA055C3A-1023-4DDE-9A81-B2E4BAF0E02F}"/>
                </a:ext>
              </a:extLst>
            </p:cNvPr>
            <p:cNvPicPr>
              <a:picLocks noChangeAspect="1"/>
            </p:cNvPicPr>
            <p:nvPr/>
          </p:nvPicPr>
          <p:blipFill>
            <a:blip r:embed="rId2"/>
            <a:stretch>
              <a:fillRect/>
            </a:stretch>
          </p:blipFill>
          <p:spPr>
            <a:xfrm>
              <a:off x="17154004" y="26177133"/>
              <a:ext cx="4002145" cy="3199306"/>
            </a:xfrm>
            <a:prstGeom prst="rect">
              <a:avLst/>
            </a:prstGeom>
          </p:spPr>
        </p:pic>
        <p:pic>
          <p:nvPicPr>
            <p:cNvPr id="6" name="그림 5">
              <a:extLst>
                <a:ext uri="{FF2B5EF4-FFF2-40B4-BE49-F238E27FC236}">
                  <a16:creationId xmlns:a16="http://schemas.microsoft.com/office/drawing/2014/main" id="{C8335A71-AF12-45C5-B56D-3C38B71E65B6}"/>
                </a:ext>
              </a:extLst>
            </p:cNvPr>
            <p:cNvPicPr>
              <a:picLocks noChangeAspect="1"/>
            </p:cNvPicPr>
            <p:nvPr/>
          </p:nvPicPr>
          <p:blipFill>
            <a:blip r:embed="rId3"/>
            <a:stretch>
              <a:fillRect/>
            </a:stretch>
          </p:blipFill>
          <p:spPr>
            <a:xfrm>
              <a:off x="21164520" y="26177133"/>
              <a:ext cx="4002145" cy="3199306"/>
            </a:xfrm>
            <a:prstGeom prst="rect">
              <a:avLst/>
            </a:prstGeom>
          </p:spPr>
        </p:pic>
        <p:pic>
          <p:nvPicPr>
            <p:cNvPr id="7" name="그림 6">
              <a:extLst>
                <a:ext uri="{FF2B5EF4-FFF2-40B4-BE49-F238E27FC236}">
                  <a16:creationId xmlns:a16="http://schemas.microsoft.com/office/drawing/2014/main" id="{D557B0D4-B6D6-4492-BB69-70B952C3A34D}"/>
                </a:ext>
              </a:extLst>
            </p:cNvPr>
            <p:cNvPicPr>
              <a:picLocks noChangeAspect="1"/>
            </p:cNvPicPr>
            <p:nvPr/>
          </p:nvPicPr>
          <p:blipFill>
            <a:blip r:embed="rId4"/>
            <a:stretch>
              <a:fillRect/>
            </a:stretch>
          </p:blipFill>
          <p:spPr>
            <a:xfrm>
              <a:off x="25146274" y="26177133"/>
              <a:ext cx="4002145" cy="3199306"/>
            </a:xfrm>
            <a:prstGeom prst="rect">
              <a:avLst/>
            </a:prstGeom>
          </p:spPr>
        </p:pic>
        <p:sp>
          <p:nvSpPr>
            <p:cNvPr id="8" name="TextBox 7">
              <a:extLst>
                <a:ext uri="{FF2B5EF4-FFF2-40B4-BE49-F238E27FC236}">
                  <a16:creationId xmlns:a16="http://schemas.microsoft.com/office/drawing/2014/main" id="{71F8F298-7399-4512-A387-464DDC3FE650}"/>
                </a:ext>
              </a:extLst>
            </p:cNvPr>
            <p:cNvSpPr txBox="1"/>
            <p:nvPr/>
          </p:nvSpPr>
          <p:spPr>
            <a:xfrm>
              <a:off x="18527137" y="28104382"/>
              <a:ext cx="409086" cy="215444"/>
            </a:xfrm>
            <a:prstGeom prst="rect">
              <a:avLst/>
            </a:prstGeom>
            <a:noFill/>
          </p:spPr>
          <p:txBody>
            <a:bodyPr wrap="none" rtlCol="0">
              <a:spAutoFit/>
            </a:bodyPr>
            <a:lstStyle/>
            <a:p>
              <a:r>
                <a:rPr lang="en-US" altLang="ko-KR" sz="800" b="1" dirty="0">
                  <a:latin typeface="함초롬돋움" panose="020B0604000101010101" pitchFamily="50" charset="-127"/>
                  <a:ea typeface="함초롬돋움" panose="020B0604000101010101" pitchFamily="50" charset="-127"/>
                  <a:cs typeface="함초롬돋움" panose="020B0604000101010101" pitchFamily="50" charset="-127"/>
                </a:rPr>
                <a:t>2218</a:t>
              </a:r>
              <a:endParaRPr lang="ko-KR" altLang="en-US" sz="8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9" name="TextBox 8">
              <a:extLst>
                <a:ext uri="{FF2B5EF4-FFF2-40B4-BE49-F238E27FC236}">
                  <a16:creationId xmlns:a16="http://schemas.microsoft.com/office/drawing/2014/main" id="{7D7447FB-3DF3-4387-B1CD-1C790BA4AB45}"/>
                </a:ext>
              </a:extLst>
            </p:cNvPr>
            <p:cNvSpPr txBox="1"/>
            <p:nvPr/>
          </p:nvSpPr>
          <p:spPr>
            <a:xfrm>
              <a:off x="18995291" y="27960740"/>
              <a:ext cx="409086" cy="215444"/>
            </a:xfrm>
            <a:prstGeom prst="rect">
              <a:avLst/>
            </a:prstGeom>
            <a:noFill/>
          </p:spPr>
          <p:txBody>
            <a:bodyPr wrap="none" rtlCol="0">
              <a:spAutoFit/>
            </a:bodyPr>
            <a:lstStyle/>
            <a:p>
              <a:r>
                <a:rPr lang="en-US" altLang="ko-KR" sz="800" b="1" dirty="0">
                  <a:latin typeface="함초롬돋움" panose="020B0604000101010101" pitchFamily="50" charset="-127"/>
                  <a:ea typeface="함초롬돋움" panose="020B0604000101010101" pitchFamily="50" charset="-127"/>
                  <a:cs typeface="함초롬돋움" panose="020B0604000101010101" pitchFamily="50" charset="-127"/>
                </a:rPr>
                <a:t>2214</a:t>
              </a:r>
              <a:endParaRPr lang="ko-KR" altLang="en-US" sz="800" b="1" dirty="0">
                <a:latin typeface="함초롬돋움" panose="020B0604000101010101" pitchFamily="50" charset="-127"/>
                <a:ea typeface="함초롬돋움" panose="020B0604000101010101" pitchFamily="50" charset="-127"/>
                <a:cs typeface="함초롬돋움" panose="020B0604000101010101" pitchFamily="50" charset="-127"/>
              </a:endParaRPr>
            </a:p>
          </p:txBody>
        </p:sp>
      </p:grpSp>
      <p:pic>
        <p:nvPicPr>
          <p:cNvPr id="11" name="그림 10">
            <a:extLst>
              <a:ext uri="{FF2B5EF4-FFF2-40B4-BE49-F238E27FC236}">
                <a16:creationId xmlns:a16="http://schemas.microsoft.com/office/drawing/2014/main" id="{5C2FA126-32E2-4E7A-8494-A1A634BB15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66" t="18491" r="31321" b="45356"/>
          <a:stretch/>
        </p:blipFill>
        <p:spPr>
          <a:xfrm>
            <a:off x="2699792" y="5128576"/>
            <a:ext cx="3106054" cy="1738477"/>
          </a:xfrm>
          <a:prstGeom prst="rect">
            <a:avLst/>
          </a:prstGeom>
          <a:ln>
            <a:solidFill>
              <a:schemeClr val="tx1"/>
            </a:solidFill>
          </a:ln>
        </p:spPr>
      </p:pic>
      <p:pic>
        <p:nvPicPr>
          <p:cNvPr id="12" name="그림 11">
            <a:extLst>
              <a:ext uri="{FF2B5EF4-FFF2-40B4-BE49-F238E27FC236}">
                <a16:creationId xmlns:a16="http://schemas.microsoft.com/office/drawing/2014/main" id="{5416B877-F3BC-4787-8AFD-B35EEF455C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566" t="18491" r="31321" b="45031"/>
          <a:stretch/>
        </p:blipFill>
        <p:spPr>
          <a:xfrm>
            <a:off x="6038011" y="5135811"/>
            <a:ext cx="2854469" cy="1731242"/>
          </a:xfrm>
          <a:prstGeom prst="rect">
            <a:avLst/>
          </a:prstGeom>
          <a:ln>
            <a:solidFill>
              <a:schemeClr val="tx1"/>
            </a:solidFill>
          </a:ln>
        </p:spPr>
      </p:pic>
      <p:pic>
        <p:nvPicPr>
          <p:cNvPr id="13" name="그림 12">
            <a:extLst>
              <a:ext uri="{FF2B5EF4-FFF2-40B4-BE49-F238E27FC236}">
                <a16:creationId xmlns:a16="http://schemas.microsoft.com/office/drawing/2014/main" id="{DB84FB9B-1166-4F8B-A384-F5BBA45C00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4" name="TextBox 28">
            <a:extLst>
              <a:ext uri="{FF2B5EF4-FFF2-40B4-BE49-F238E27FC236}">
                <a16:creationId xmlns:a16="http://schemas.microsoft.com/office/drawing/2014/main" id="{91BC4749-F679-4780-9984-CC73C3F4F296}"/>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6. Prediction Results</a:t>
            </a:r>
            <a:endParaRPr lang="ko-KR" altLang="en-US" b="1">
              <a:solidFill>
                <a:schemeClr val="bg1"/>
              </a:solidFill>
              <a:latin typeface="Arial" pitchFamily="34" charset="0"/>
              <a:ea typeface="-윤고딕340" panose="02030504000101010101" pitchFamily="18" charset="-127"/>
              <a:cs typeface="Arial" pitchFamily="34" charset="0"/>
            </a:endParaRPr>
          </a:p>
        </p:txBody>
      </p:sp>
      <p:sp>
        <p:nvSpPr>
          <p:cNvPr id="15" name="직사각형 14">
            <a:extLst>
              <a:ext uri="{FF2B5EF4-FFF2-40B4-BE49-F238E27FC236}">
                <a16:creationId xmlns:a16="http://schemas.microsoft.com/office/drawing/2014/main" id="{02309D98-4A41-465B-91BE-A9A0B1206E58}"/>
              </a:ext>
            </a:extLst>
          </p:cNvPr>
          <p:cNvSpPr/>
          <p:nvPr/>
        </p:nvSpPr>
        <p:spPr>
          <a:xfrm>
            <a:off x="205639" y="1372907"/>
            <a:ext cx="8640960"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(Case 2)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Missing predictions of intensification</a:t>
            </a:r>
            <a:endParaRPr lang="en-US" altLang="ko-KR" sz="1000">
              <a:solidFill>
                <a:srgbClr val="103D6E"/>
              </a:solidFill>
              <a:latin typeface="Arial" panose="020B0604020202020204" pitchFamily="34" charset="0"/>
              <a:ea typeface="함초롬돋움" panose="020B0604000101010101" pitchFamily="50" charset="-127"/>
              <a:cs typeface="Arial" panose="020B0604020202020204" pitchFamily="34" charset="0"/>
            </a:endParaRPr>
          </a:p>
          <a:p>
            <a:pPr algn="just">
              <a:lnSpc>
                <a:spcPct val="130000"/>
              </a:lnSpc>
              <a:spcBef>
                <a:spcPts val="600"/>
              </a:spcBef>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NANMADOL(2214), ROKE(2218)</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sp>
        <p:nvSpPr>
          <p:cNvPr id="16" name="TextBox 15">
            <a:extLst>
              <a:ext uri="{FF2B5EF4-FFF2-40B4-BE49-F238E27FC236}">
                <a16:creationId xmlns:a16="http://schemas.microsoft.com/office/drawing/2014/main" id="{9A211187-C8C3-49FF-8D05-59AB3E5A626B}"/>
              </a:ext>
            </a:extLst>
          </p:cNvPr>
          <p:cNvSpPr txBox="1"/>
          <p:nvPr/>
        </p:nvSpPr>
        <p:spPr>
          <a:xfrm>
            <a:off x="176770" y="991031"/>
            <a:ext cx="3236784"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Cases of Prediction Results</a:t>
            </a:r>
          </a:p>
        </p:txBody>
      </p:sp>
    </p:spTree>
    <p:extLst>
      <p:ext uri="{BB962C8B-B14F-4D97-AF65-F5344CB8AC3E}">
        <p14:creationId xmlns:p14="http://schemas.microsoft.com/office/powerpoint/2010/main" val="73449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0D7ACA2-704E-4B1F-8368-CC3DBE5A9DA8}"/>
              </a:ext>
            </a:extLst>
          </p:cNvPr>
          <p:cNvSpPr>
            <a:spLocks noGrp="1"/>
          </p:cNvSpPr>
          <p:nvPr>
            <p:ph type="sldNum" sz="quarter" idx="12"/>
          </p:nvPr>
        </p:nvSpPr>
        <p:spPr/>
        <p:txBody>
          <a:bodyPr/>
          <a:lstStyle/>
          <a:p>
            <a:pPr fontAlgn="auto">
              <a:spcBef>
                <a:spcPts val="0"/>
              </a:spcBef>
              <a:spcAft>
                <a:spcPts val="0"/>
              </a:spcAft>
            </a:pPr>
            <a:r>
              <a:rPr kumimoji="0" lang="en-US" altLang="ko-KR" dirty="0">
                <a:solidFill>
                  <a:prstClr val="black"/>
                </a:solidFill>
                <a:latin typeface="맑은 고딕"/>
                <a:cs typeface="+mn-cs"/>
              </a:rPr>
              <a:t>- </a:t>
            </a:r>
            <a:fld id="{2086BC3E-17FF-462E-8F2C-6C29E3B326F5}" type="slidenum">
              <a:rPr kumimoji="0" lang="ko-KR" altLang="en-US" smtClean="0">
                <a:solidFill>
                  <a:prstClr val="black"/>
                </a:solidFill>
                <a:latin typeface="맑은 고딕"/>
                <a:cs typeface="+mn-cs"/>
              </a:rPr>
              <a:pPr fontAlgn="auto">
                <a:spcBef>
                  <a:spcPts val="0"/>
                </a:spcBef>
                <a:spcAft>
                  <a:spcPts val="0"/>
                </a:spcAft>
              </a:pPr>
              <a:t>18</a:t>
            </a:fld>
            <a:r>
              <a:rPr kumimoji="0" lang="ko-KR" altLang="en-US" dirty="0">
                <a:solidFill>
                  <a:prstClr val="black"/>
                </a:solidFill>
                <a:latin typeface="맑은 고딕"/>
                <a:cs typeface="+mn-cs"/>
              </a:rPr>
              <a:t> </a:t>
            </a:r>
            <a:r>
              <a:rPr kumimoji="0" lang="en-US" altLang="ko-KR" dirty="0">
                <a:solidFill>
                  <a:prstClr val="black"/>
                </a:solidFill>
                <a:latin typeface="맑은 고딕"/>
                <a:cs typeface="+mn-cs"/>
              </a:rPr>
              <a:t>-</a:t>
            </a:r>
            <a:endParaRPr kumimoji="0" lang="ko-KR" altLang="en-US" dirty="0">
              <a:solidFill>
                <a:prstClr val="black"/>
              </a:solidFill>
              <a:latin typeface="맑은 고딕"/>
              <a:cs typeface="+mn-cs"/>
            </a:endParaRPr>
          </a:p>
        </p:txBody>
      </p:sp>
      <p:sp>
        <p:nvSpPr>
          <p:cNvPr id="3" name="직사각형 2">
            <a:extLst>
              <a:ext uri="{FF2B5EF4-FFF2-40B4-BE49-F238E27FC236}">
                <a16:creationId xmlns:a16="http://schemas.microsoft.com/office/drawing/2014/main" id="{5D550967-EC2F-4EE8-BE11-A69536CB60B8}"/>
              </a:ext>
            </a:extLst>
          </p:cNvPr>
          <p:cNvSpPr/>
          <p:nvPr/>
        </p:nvSpPr>
        <p:spPr>
          <a:xfrm>
            <a:off x="202360" y="1124744"/>
            <a:ext cx="8485141"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(Case 3) </a:t>
            </a:r>
            <a:r>
              <a:rPr lang="en-US" altLang="ko-KR" sz="16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False Alarm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for intensification</a:t>
            </a:r>
          </a:p>
          <a:p>
            <a:pPr algn="just">
              <a:lnSpc>
                <a:spcPct val="130000"/>
              </a:lnSpc>
              <a:spcBef>
                <a:spcPts val="600"/>
              </a:spcBef>
            </a:pP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CHAMPI(2105), CONSON(2113), BANYAN(2223)</a:t>
            </a:r>
          </a:p>
        </p:txBody>
      </p:sp>
      <p:pic>
        <p:nvPicPr>
          <p:cNvPr id="15" name="그림 14">
            <a:extLst>
              <a:ext uri="{FF2B5EF4-FFF2-40B4-BE49-F238E27FC236}">
                <a16:creationId xmlns:a16="http://schemas.microsoft.com/office/drawing/2014/main" id="{C5A81152-D90A-4F8C-8361-2A0A03883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6" name="TextBox 28">
            <a:extLst>
              <a:ext uri="{FF2B5EF4-FFF2-40B4-BE49-F238E27FC236}">
                <a16:creationId xmlns:a16="http://schemas.microsoft.com/office/drawing/2014/main" id="{3E4A31FB-6581-4B87-A74E-27F929ED4D20}"/>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dirty="0">
                <a:solidFill>
                  <a:schemeClr val="bg1"/>
                </a:solidFill>
                <a:latin typeface="Arial" panose="020B0604020202020204" pitchFamily="34" charset="0"/>
                <a:cs typeface="Arial" pitchFamily="34" charset="0"/>
              </a:rPr>
              <a:t>6. Prediction Results</a:t>
            </a:r>
            <a:endParaRPr lang="ko-KR" altLang="en-US" b="1" dirty="0">
              <a:solidFill>
                <a:schemeClr val="bg1"/>
              </a:solidFill>
              <a:latin typeface="Arial" pitchFamily="34" charset="0"/>
              <a:ea typeface="-윤고딕340" panose="02030504000101010101" pitchFamily="18" charset="-127"/>
              <a:cs typeface="Arial" pitchFamily="34" charset="0"/>
            </a:endParaRPr>
          </a:p>
        </p:txBody>
      </p:sp>
      <p:pic>
        <p:nvPicPr>
          <p:cNvPr id="18" name="그림 17">
            <a:extLst>
              <a:ext uri="{FF2B5EF4-FFF2-40B4-BE49-F238E27FC236}">
                <a16:creationId xmlns:a16="http://schemas.microsoft.com/office/drawing/2014/main" id="{8E2D05D4-7660-4440-AF29-64D26BA3EA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14" b="32944"/>
          <a:stretch/>
        </p:blipFill>
        <p:spPr>
          <a:xfrm>
            <a:off x="423644" y="2133272"/>
            <a:ext cx="4163186" cy="2304000"/>
          </a:xfrm>
          <a:prstGeom prst="rect">
            <a:avLst/>
          </a:prstGeom>
        </p:spPr>
      </p:pic>
      <p:pic>
        <p:nvPicPr>
          <p:cNvPr id="19" name="그림 18">
            <a:extLst>
              <a:ext uri="{FF2B5EF4-FFF2-40B4-BE49-F238E27FC236}">
                <a16:creationId xmlns:a16="http://schemas.microsoft.com/office/drawing/2014/main" id="{C0068FED-9236-4E10-939E-09836E713F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14" b="32944"/>
          <a:stretch/>
        </p:blipFill>
        <p:spPr>
          <a:xfrm>
            <a:off x="4583209" y="2133272"/>
            <a:ext cx="4163186" cy="2304000"/>
          </a:xfrm>
          <a:prstGeom prst="rect">
            <a:avLst/>
          </a:prstGeom>
        </p:spPr>
      </p:pic>
      <p:pic>
        <p:nvPicPr>
          <p:cNvPr id="20" name="그림 19">
            <a:extLst>
              <a:ext uri="{FF2B5EF4-FFF2-40B4-BE49-F238E27FC236}">
                <a16:creationId xmlns:a16="http://schemas.microsoft.com/office/drawing/2014/main" id="{B0D37EE2-AFE1-4C08-B936-19E26CBF90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714" b="32944"/>
          <a:stretch/>
        </p:blipFill>
        <p:spPr>
          <a:xfrm>
            <a:off x="2483768" y="4437112"/>
            <a:ext cx="4163186" cy="2304000"/>
          </a:xfrm>
          <a:prstGeom prst="rect">
            <a:avLst/>
          </a:prstGeom>
        </p:spPr>
      </p:pic>
    </p:spTree>
    <p:extLst>
      <p:ext uri="{BB962C8B-B14F-4D97-AF65-F5344CB8AC3E}">
        <p14:creationId xmlns:p14="http://schemas.microsoft.com/office/powerpoint/2010/main" val="73188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5D550967-EC2F-4EE8-BE11-A69536CB60B8}"/>
              </a:ext>
            </a:extLst>
          </p:cNvPr>
          <p:cNvSpPr/>
          <p:nvPr/>
        </p:nvSpPr>
        <p:spPr>
          <a:xfrm>
            <a:off x="293558" y="1927947"/>
            <a:ext cx="8485141" cy="1019253"/>
          </a:xfrm>
          <a:prstGeom prst="rect">
            <a:avLst/>
          </a:prstGeom>
        </p:spPr>
        <p:txBody>
          <a:bodyPr wrap="square">
            <a:spAutoFit/>
          </a:bodyPr>
          <a:lstStyle/>
          <a:p>
            <a:pPr marL="457200" indent="-457200" algn="just">
              <a:lnSpc>
                <a:spcPct val="130000"/>
              </a:lnSpc>
              <a:spcBef>
                <a:spcPts val="600"/>
              </a:spcBef>
              <a:buFont typeface="Arial" panose="020B0604020202020204" pitchFamily="34" charset="0"/>
              <a:buChar char="•"/>
            </a:pP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NGR and TCHP values indicate that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ocean conditions were highly favorable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for RI, but no RI occurred. TC </a:t>
            </a:r>
            <a:r>
              <a:rPr lang="en-US" altLang="ko-KR" sz="1600" b="1">
                <a:solidFill>
                  <a:schemeClr val="accent6">
                    <a:lumMod val="75000"/>
                  </a:schemeClr>
                </a:solidFill>
                <a:latin typeface="Arial" panose="020B0604020202020204" pitchFamily="34" charset="0"/>
                <a:ea typeface="함초롬돋움" panose="020B0604000101010101" pitchFamily="50" charset="-127"/>
                <a:cs typeface="Arial" panose="020B0604020202020204" pitchFamily="34" charset="0"/>
              </a:rPr>
              <a:t>development was limited due to strong vertical wind shear</a:t>
            </a:r>
            <a:r>
              <a:rPr lang="en-US" altLang="ko-KR" sz="1600">
                <a:solidFill>
                  <a:schemeClr val="accent6">
                    <a:lumMod val="75000"/>
                  </a:schemeClr>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in the region.</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grpSp>
        <p:nvGrpSpPr>
          <p:cNvPr id="4" name="그룹 3">
            <a:extLst>
              <a:ext uri="{FF2B5EF4-FFF2-40B4-BE49-F238E27FC236}">
                <a16:creationId xmlns:a16="http://schemas.microsoft.com/office/drawing/2014/main" id="{85B64551-4AD4-4C7A-A18F-DBE89A11BC98}"/>
              </a:ext>
            </a:extLst>
          </p:cNvPr>
          <p:cNvGrpSpPr/>
          <p:nvPr/>
        </p:nvGrpSpPr>
        <p:grpSpPr>
          <a:xfrm>
            <a:off x="683567" y="2960856"/>
            <a:ext cx="8060655" cy="2268344"/>
            <a:chOff x="17154004" y="32657853"/>
            <a:chExt cx="11994415" cy="3199306"/>
          </a:xfrm>
        </p:grpSpPr>
        <p:pic>
          <p:nvPicPr>
            <p:cNvPr id="5" name="그림 4">
              <a:extLst>
                <a:ext uri="{FF2B5EF4-FFF2-40B4-BE49-F238E27FC236}">
                  <a16:creationId xmlns:a16="http://schemas.microsoft.com/office/drawing/2014/main" id="{D2C6848A-63B7-4DE0-BE6C-254D525CD09A}"/>
                </a:ext>
              </a:extLst>
            </p:cNvPr>
            <p:cNvPicPr>
              <a:picLocks noChangeAspect="1"/>
            </p:cNvPicPr>
            <p:nvPr/>
          </p:nvPicPr>
          <p:blipFill>
            <a:blip r:embed="rId2"/>
            <a:stretch>
              <a:fillRect/>
            </a:stretch>
          </p:blipFill>
          <p:spPr>
            <a:xfrm>
              <a:off x="17154004" y="32657853"/>
              <a:ext cx="4002145" cy="3199306"/>
            </a:xfrm>
            <a:prstGeom prst="rect">
              <a:avLst/>
            </a:prstGeom>
          </p:spPr>
        </p:pic>
        <p:pic>
          <p:nvPicPr>
            <p:cNvPr id="6" name="그림 5">
              <a:extLst>
                <a:ext uri="{FF2B5EF4-FFF2-40B4-BE49-F238E27FC236}">
                  <a16:creationId xmlns:a16="http://schemas.microsoft.com/office/drawing/2014/main" id="{1A48FF63-7209-4580-A2B0-BA238901AB11}"/>
                </a:ext>
              </a:extLst>
            </p:cNvPr>
            <p:cNvPicPr>
              <a:picLocks noChangeAspect="1"/>
            </p:cNvPicPr>
            <p:nvPr/>
          </p:nvPicPr>
          <p:blipFill>
            <a:blip r:embed="rId3"/>
            <a:stretch>
              <a:fillRect/>
            </a:stretch>
          </p:blipFill>
          <p:spPr>
            <a:xfrm>
              <a:off x="21164520" y="32657853"/>
              <a:ext cx="4002145" cy="3199306"/>
            </a:xfrm>
            <a:prstGeom prst="rect">
              <a:avLst/>
            </a:prstGeom>
          </p:spPr>
        </p:pic>
        <p:pic>
          <p:nvPicPr>
            <p:cNvPr id="7" name="그림 6">
              <a:extLst>
                <a:ext uri="{FF2B5EF4-FFF2-40B4-BE49-F238E27FC236}">
                  <a16:creationId xmlns:a16="http://schemas.microsoft.com/office/drawing/2014/main" id="{B8DA1DE7-44C2-4A18-AAF2-0BC1227CA109}"/>
                </a:ext>
              </a:extLst>
            </p:cNvPr>
            <p:cNvPicPr>
              <a:picLocks noChangeAspect="1"/>
            </p:cNvPicPr>
            <p:nvPr/>
          </p:nvPicPr>
          <p:blipFill>
            <a:blip r:embed="rId4"/>
            <a:stretch>
              <a:fillRect/>
            </a:stretch>
          </p:blipFill>
          <p:spPr>
            <a:xfrm>
              <a:off x="25146274" y="32657853"/>
              <a:ext cx="4002145" cy="3199306"/>
            </a:xfrm>
            <a:prstGeom prst="rect">
              <a:avLst/>
            </a:prstGeom>
          </p:spPr>
        </p:pic>
        <p:sp>
          <p:nvSpPr>
            <p:cNvPr id="8" name="TextBox 7">
              <a:extLst>
                <a:ext uri="{FF2B5EF4-FFF2-40B4-BE49-F238E27FC236}">
                  <a16:creationId xmlns:a16="http://schemas.microsoft.com/office/drawing/2014/main" id="{6E0ED1A2-A29D-491E-9DCE-063B5475F862}"/>
                </a:ext>
              </a:extLst>
            </p:cNvPr>
            <p:cNvSpPr txBox="1"/>
            <p:nvPr/>
          </p:nvSpPr>
          <p:spPr>
            <a:xfrm>
              <a:off x="19171818" y="34879349"/>
              <a:ext cx="409086" cy="215444"/>
            </a:xfrm>
            <a:prstGeom prst="rect">
              <a:avLst/>
            </a:prstGeom>
            <a:noFill/>
          </p:spPr>
          <p:txBody>
            <a:bodyPr wrap="none" rtlCol="0">
              <a:spAutoFit/>
            </a:bodyPr>
            <a:lstStyle/>
            <a:p>
              <a:r>
                <a:rPr lang="en-US" altLang="ko-KR" sz="800" dirty="0">
                  <a:latin typeface="함초롬돋움" panose="020B0604000101010101" pitchFamily="50" charset="-127"/>
                  <a:ea typeface="함초롬돋움" panose="020B0604000101010101" pitchFamily="50" charset="-127"/>
                  <a:cs typeface="함초롬돋움" panose="020B0604000101010101" pitchFamily="50" charset="-127"/>
                </a:rPr>
                <a:t>2105</a:t>
              </a:r>
              <a:endParaRPr lang="ko-KR" altLang="en-US" sz="8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9" name="TextBox 8">
              <a:extLst>
                <a:ext uri="{FF2B5EF4-FFF2-40B4-BE49-F238E27FC236}">
                  <a16:creationId xmlns:a16="http://schemas.microsoft.com/office/drawing/2014/main" id="{4A45E19D-2751-4386-BF7E-EF32A3A1C2CA}"/>
                </a:ext>
              </a:extLst>
            </p:cNvPr>
            <p:cNvSpPr txBox="1"/>
            <p:nvPr/>
          </p:nvSpPr>
          <p:spPr>
            <a:xfrm>
              <a:off x="18499214" y="34936447"/>
              <a:ext cx="409086" cy="215444"/>
            </a:xfrm>
            <a:prstGeom prst="rect">
              <a:avLst/>
            </a:prstGeom>
            <a:noFill/>
          </p:spPr>
          <p:txBody>
            <a:bodyPr wrap="none" rtlCol="0">
              <a:spAutoFit/>
            </a:bodyPr>
            <a:lstStyle/>
            <a:p>
              <a:r>
                <a:rPr lang="en-US" altLang="ko-KR" sz="800" dirty="0">
                  <a:latin typeface="함초롬돋움" panose="020B0604000101010101" pitchFamily="50" charset="-127"/>
                  <a:ea typeface="함초롬돋움" panose="020B0604000101010101" pitchFamily="50" charset="-127"/>
                  <a:cs typeface="함초롬돋움" panose="020B0604000101010101" pitchFamily="50" charset="-127"/>
                </a:rPr>
                <a:t>2113</a:t>
              </a:r>
              <a:endParaRPr lang="ko-KR" altLang="en-US" sz="8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p:sp>
          <p:nvSpPr>
            <p:cNvPr id="10" name="TextBox 9">
              <a:extLst>
                <a:ext uri="{FF2B5EF4-FFF2-40B4-BE49-F238E27FC236}">
                  <a16:creationId xmlns:a16="http://schemas.microsoft.com/office/drawing/2014/main" id="{95500CBB-7A59-4488-B2BE-08AC14316F0B}"/>
                </a:ext>
              </a:extLst>
            </p:cNvPr>
            <p:cNvSpPr txBox="1"/>
            <p:nvPr/>
          </p:nvSpPr>
          <p:spPr>
            <a:xfrm>
              <a:off x="18703757" y="35205806"/>
              <a:ext cx="409086" cy="215444"/>
            </a:xfrm>
            <a:prstGeom prst="rect">
              <a:avLst/>
            </a:prstGeom>
            <a:noFill/>
          </p:spPr>
          <p:txBody>
            <a:bodyPr wrap="none" rtlCol="0">
              <a:spAutoFit/>
            </a:bodyPr>
            <a:lstStyle/>
            <a:p>
              <a:r>
                <a:rPr lang="en-US" altLang="ko-KR" sz="800" dirty="0">
                  <a:latin typeface="함초롬돋움" panose="020B0604000101010101" pitchFamily="50" charset="-127"/>
                  <a:ea typeface="함초롬돋움" panose="020B0604000101010101" pitchFamily="50" charset="-127"/>
                  <a:cs typeface="함초롬돋움" panose="020B0604000101010101" pitchFamily="50" charset="-127"/>
                </a:rPr>
                <a:t>2223</a:t>
              </a:r>
              <a:endParaRPr lang="ko-KR" altLang="en-US" sz="8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p:grpSp>
      <p:grpSp>
        <p:nvGrpSpPr>
          <p:cNvPr id="11" name="그룹 10">
            <a:extLst>
              <a:ext uri="{FF2B5EF4-FFF2-40B4-BE49-F238E27FC236}">
                <a16:creationId xmlns:a16="http://schemas.microsoft.com/office/drawing/2014/main" id="{2B5800C0-91C1-4221-AE22-D571D5030C23}"/>
              </a:ext>
            </a:extLst>
          </p:cNvPr>
          <p:cNvGrpSpPr/>
          <p:nvPr/>
        </p:nvGrpSpPr>
        <p:grpSpPr>
          <a:xfrm>
            <a:off x="1533233" y="5156961"/>
            <a:ext cx="6300192" cy="1672129"/>
            <a:chOff x="19165549" y="35649568"/>
            <a:chExt cx="9665967" cy="2710235"/>
          </a:xfrm>
        </p:grpSpPr>
        <p:pic>
          <p:nvPicPr>
            <p:cNvPr id="12" name="그림 11">
              <a:extLst>
                <a:ext uri="{FF2B5EF4-FFF2-40B4-BE49-F238E27FC236}">
                  <a16:creationId xmlns:a16="http://schemas.microsoft.com/office/drawing/2014/main" id="{4254C8D2-24EE-4FA4-A250-1B2C4ECDC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5549" y="35649568"/>
              <a:ext cx="3099731" cy="2710235"/>
            </a:xfrm>
            <a:prstGeom prst="rect">
              <a:avLst/>
            </a:prstGeom>
          </p:spPr>
        </p:pic>
        <p:pic>
          <p:nvPicPr>
            <p:cNvPr id="13" name="그림 12">
              <a:extLst>
                <a:ext uri="{FF2B5EF4-FFF2-40B4-BE49-F238E27FC236}">
                  <a16:creationId xmlns:a16="http://schemas.microsoft.com/office/drawing/2014/main" id="{0550C573-8A93-4108-8A40-7383C39F0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73011" y="35649568"/>
              <a:ext cx="3075387" cy="2645321"/>
            </a:xfrm>
            <a:prstGeom prst="rect">
              <a:avLst/>
            </a:prstGeom>
          </p:spPr>
        </p:pic>
        <p:pic>
          <p:nvPicPr>
            <p:cNvPr id="14" name="그림 13">
              <a:extLst>
                <a:ext uri="{FF2B5EF4-FFF2-40B4-BE49-F238E27FC236}">
                  <a16:creationId xmlns:a16="http://schemas.microsoft.com/office/drawing/2014/main" id="{F406AED8-7367-4236-AF06-06CCB23BB8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6129" y="35649568"/>
              <a:ext cx="3075387" cy="2645321"/>
            </a:xfrm>
            <a:prstGeom prst="rect">
              <a:avLst/>
            </a:prstGeom>
          </p:spPr>
        </p:pic>
      </p:grpSp>
      <p:pic>
        <p:nvPicPr>
          <p:cNvPr id="15" name="그림 14">
            <a:extLst>
              <a:ext uri="{FF2B5EF4-FFF2-40B4-BE49-F238E27FC236}">
                <a16:creationId xmlns:a16="http://schemas.microsoft.com/office/drawing/2014/main" id="{C5A81152-D90A-4F8C-8361-2A0A03883C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6" name="TextBox 28">
            <a:extLst>
              <a:ext uri="{FF2B5EF4-FFF2-40B4-BE49-F238E27FC236}">
                <a16:creationId xmlns:a16="http://schemas.microsoft.com/office/drawing/2014/main" id="{3E4A31FB-6581-4B87-A74E-27F929ED4D20}"/>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dirty="0">
                <a:solidFill>
                  <a:schemeClr val="bg1"/>
                </a:solidFill>
                <a:latin typeface="Arial" panose="020B0604020202020204" pitchFamily="34" charset="0"/>
                <a:cs typeface="Arial" pitchFamily="34" charset="0"/>
              </a:rPr>
              <a:t>6. Prediction Results</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18" name="직사각형 17">
            <a:extLst>
              <a:ext uri="{FF2B5EF4-FFF2-40B4-BE49-F238E27FC236}">
                <a16:creationId xmlns:a16="http://schemas.microsoft.com/office/drawing/2014/main" id="{5D218E3B-BDE2-41D5-A0A3-EF62FBF5F1AF}"/>
              </a:ext>
            </a:extLst>
          </p:cNvPr>
          <p:cNvSpPr/>
          <p:nvPr/>
        </p:nvSpPr>
        <p:spPr>
          <a:xfrm>
            <a:off x="202360" y="1124744"/>
            <a:ext cx="8485141" cy="776110"/>
          </a:xfrm>
          <a:prstGeom prst="rect">
            <a:avLst/>
          </a:prstGeom>
        </p:spPr>
        <p:txBody>
          <a:bodyPr wrap="square">
            <a:spAutoFit/>
          </a:bodyPr>
          <a:lstStyle/>
          <a:p>
            <a:pPr marL="457200" indent="-457200" algn="just">
              <a:lnSpc>
                <a:spcPct val="130000"/>
              </a:lnSpc>
              <a:spcBef>
                <a:spcPts val="600"/>
              </a:spcBef>
              <a:buFont typeface="Wingdings" panose="05000000000000000000" pitchFamily="2" charset="2"/>
              <a:buChar char="v"/>
            </a:pP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(Case 3) </a:t>
            </a:r>
            <a:r>
              <a:rPr lang="en-US" altLang="ko-KR" sz="16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False Alarm </a:t>
            </a: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for intensification</a:t>
            </a:r>
          </a:p>
          <a:p>
            <a:pPr algn="just">
              <a:lnSpc>
                <a:spcPct val="130000"/>
              </a:lnSpc>
              <a:spcBef>
                <a:spcPts val="600"/>
              </a:spcBef>
            </a:pP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CHAMPI(2105), CONSON(2113), BANYAN(2223)</a:t>
            </a:r>
          </a:p>
        </p:txBody>
      </p:sp>
    </p:spTree>
    <p:extLst>
      <p:ext uri="{BB962C8B-B14F-4D97-AF65-F5344CB8AC3E}">
        <p14:creationId xmlns:p14="http://schemas.microsoft.com/office/powerpoint/2010/main" val="414622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F81C9A4-F424-4FBA-A047-AEEAB2929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362"/>
            <a:ext cx="2482424" cy="647712"/>
          </a:xfrm>
          <a:prstGeom prst="rect">
            <a:avLst/>
          </a:prstGeom>
        </p:spPr>
      </p:pic>
      <p:sp>
        <p:nvSpPr>
          <p:cNvPr id="4" name="TextBox 28">
            <a:extLst>
              <a:ext uri="{FF2B5EF4-FFF2-40B4-BE49-F238E27FC236}">
                <a16:creationId xmlns:a16="http://schemas.microsoft.com/office/drawing/2014/main" id="{07308ED3-9B42-44F4-89FA-D2F7749A1A01}"/>
              </a:ext>
            </a:extLst>
          </p:cNvPr>
          <p:cNvSpPr txBox="1">
            <a:spLocks noChangeArrowheads="1"/>
          </p:cNvSpPr>
          <p:nvPr/>
        </p:nvSpPr>
        <p:spPr bwMode="auto">
          <a:xfrm>
            <a:off x="202092" y="349132"/>
            <a:ext cx="1633604" cy="461665"/>
          </a:xfrm>
          <a:prstGeom prst="rect">
            <a:avLst/>
          </a:prstGeom>
          <a:noFill/>
          <a:ln w="9525">
            <a:noFill/>
            <a:miter lim="800000"/>
            <a:headEnd/>
            <a:tailEnd/>
          </a:ln>
        </p:spPr>
        <p:txBody>
          <a:bodyPr wrap="square">
            <a:spAutoFit/>
          </a:bodyPr>
          <a:lstStyle/>
          <a:p>
            <a:r>
              <a:rPr lang="en-US" altLang="ko-KR" sz="2400" b="1">
                <a:gradFill>
                  <a:gsLst>
                    <a:gs pos="0">
                      <a:prstClr val="white"/>
                    </a:gs>
                    <a:gs pos="100000">
                      <a:prstClr val="white"/>
                    </a:gs>
                  </a:gsLst>
                  <a:lin ang="5400000" scaled="0"/>
                </a:gradFill>
                <a:latin typeface="휴먼모음T"/>
                <a:ea typeface="휴먼모음T"/>
                <a:cs typeface="Arial" pitchFamily="34" charset="0"/>
              </a:rPr>
              <a:t>CONTENTS</a:t>
            </a:r>
            <a:endParaRPr lang="ko-KR" altLang="en-US" sz="2400" b="1" dirty="0">
              <a:gradFill>
                <a:gsLst>
                  <a:gs pos="0">
                    <a:prstClr val="white"/>
                  </a:gs>
                  <a:gs pos="100000">
                    <a:prstClr val="white"/>
                  </a:gs>
                </a:gsLst>
                <a:lin ang="5400000" scaled="0"/>
              </a:gradFill>
              <a:latin typeface="Arial" pitchFamily="34" charset="0"/>
              <a:ea typeface="-윤고딕340" panose="02030504000101010101" pitchFamily="18" charset="-127"/>
              <a:cs typeface="Arial" pitchFamily="34" charset="0"/>
            </a:endParaRPr>
          </a:p>
        </p:txBody>
      </p:sp>
      <p:sp>
        <p:nvSpPr>
          <p:cNvPr id="5" name="TextBox 4">
            <a:extLst>
              <a:ext uri="{FF2B5EF4-FFF2-40B4-BE49-F238E27FC236}">
                <a16:creationId xmlns:a16="http://schemas.microsoft.com/office/drawing/2014/main" id="{F019AC94-AA27-4956-B5F9-8F8705588E1C}"/>
              </a:ext>
            </a:extLst>
          </p:cNvPr>
          <p:cNvSpPr txBox="1"/>
          <p:nvPr/>
        </p:nvSpPr>
        <p:spPr>
          <a:xfrm>
            <a:off x="1294114" y="1196752"/>
            <a:ext cx="5781839" cy="4724307"/>
          </a:xfrm>
          <a:prstGeom prst="rect">
            <a:avLst/>
          </a:prstGeom>
          <a:noFill/>
        </p:spPr>
        <p:txBody>
          <a:bodyPr wrap="none" rtlCol="0">
            <a:spAutoFit/>
          </a:bodyPr>
          <a:lstStyle/>
          <a:p>
            <a:pPr marL="457200" indent="-457200">
              <a:lnSpc>
                <a:spcPct val="200000"/>
              </a:lnSpc>
              <a:buAutoNum type="arabicPeriod"/>
            </a:pPr>
            <a:r>
              <a:rPr lang="en-US" altLang="ko-KR" sz="2200" b="1">
                <a:solidFill>
                  <a:schemeClr val="tx2"/>
                </a:solidFill>
                <a:latin typeface="+mn-ea"/>
                <a:ea typeface="+mn-ea"/>
                <a:cs typeface="Arial" pitchFamily="34" charset="0"/>
              </a:rPr>
              <a:t> Motivation</a:t>
            </a:r>
            <a:endParaRPr lang="en-US" altLang="ko-KR" sz="2200" b="1" dirty="0">
              <a:solidFill>
                <a:schemeClr val="tx2"/>
              </a:solidFill>
              <a:latin typeface="+mn-ea"/>
              <a:ea typeface="+mn-ea"/>
              <a:cs typeface="Arial" pitchFamily="34" charset="0"/>
            </a:endParaRPr>
          </a:p>
          <a:p>
            <a:pPr marL="457200" indent="-457200">
              <a:lnSpc>
                <a:spcPct val="200000"/>
              </a:lnSpc>
              <a:buAutoNum type="arabicPeriod"/>
            </a:pPr>
            <a:r>
              <a:rPr lang="en-US" altLang="ko-KR" sz="2200" b="1">
                <a:solidFill>
                  <a:schemeClr val="tx2"/>
                </a:solidFill>
                <a:latin typeface="+mn-ea"/>
                <a:ea typeface="+mn-ea"/>
                <a:cs typeface="Arial" pitchFamily="34" charset="0"/>
              </a:rPr>
              <a:t> Characteristics of RI in WNP</a:t>
            </a:r>
            <a:endParaRPr lang="en-US" altLang="ko-KR" sz="2200" b="1" dirty="0">
              <a:solidFill>
                <a:schemeClr val="tx2"/>
              </a:solidFill>
              <a:latin typeface="+mn-ea"/>
              <a:ea typeface="+mn-ea"/>
              <a:cs typeface="Arial" pitchFamily="34" charset="0"/>
            </a:endParaRPr>
          </a:p>
          <a:p>
            <a:pPr marL="457200" indent="-457200">
              <a:lnSpc>
                <a:spcPct val="200000"/>
              </a:lnSpc>
              <a:buAutoNum type="arabicPeriod"/>
            </a:pPr>
            <a:r>
              <a:rPr lang="en-US" altLang="ko-KR" sz="2200" b="1">
                <a:solidFill>
                  <a:schemeClr val="tx2"/>
                </a:solidFill>
                <a:latin typeface="+mn-ea"/>
                <a:ea typeface="+mn-ea"/>
                <a:cs typeface="Arial" pitchFamily="34" charset="0"/>
              </a:rPr>
              <a:t> Data and Methods</a:t>
            </a:r>
            <a:endParaRPr lang="en-US" altLang="ko-KR" sz="2200" b="1" dirty="0">
              <a:solidFill>
                <a:schemeClr val="tx2"/>
              </a:solidFill>
              <a:latin typeface="+mn-ea"/>
              <a:ea typeface="+mn-ea"/>
              <a:cs typeface="Arial" pitchFamily="34" charset="0"/>
            </a:endParaRPr>
          </a:p>
          <a:p>
            <a:pPr marL="457200" indent="-457200">
              <a:lnSpc>
                <a:spcPct val="200000"/>
              </a:lnSpc>
              <a:buAutoNum type="arabicPeriod"/>
            </a:pPr>
            <a:r>
              <a:rPr lang="en-US" altLang="ko-KR" sz="2200" b="1">
                <a:solidFill>
                  <a:schemeClr val="tx2"/>
                </a:solidFill>
                <a:latin typeface="+mn-ea"/>
                <a:ea typeface="+mn-ea"/>
                <a:cs typeface="Arial" pitchFamily="34" charset="0"/>
              </a:rPr>
              <a:t> Construction of the prediction model</a:t>
            </a:r>
          </a:p>
          <a:p>
            <a:pPr marL="457200" indent="-457200">
              <a:lnSpc>
                <a:spcPct val="200000"/>
              </a:lnSpc>
              <a:buFontTx/>
              <a:buAutoNum type="arabicPeriod"/>
            </a:pPr>
            <a:r>
              <a:rPr lang="en-US" altLang="ko-KR" sz="2200" b="1" spc="-100">
                <a:solidFill>
                  <a:schemeClr val="tx2"/>
                </a:solidFill>
                <a:latin typeface="+mn-ea"/>
                <a:cs typeface="Arial" pitchFamily="34" charset="0"/>
              </a:rPr>
              <a:t> Validation of Accuracy</a:t>
            </a:r>
            <a:endParaRPr lang="en-US" altLang="ko-KR" sz="2200" b="1" dirty="0">
              <a:solidFill>
                <a:schemeClr val="tx2"/>
              </a:solidFill>
              <a:latin typeface="+mn-ea"/>
              <a:ea typeface="+mn-ea"/>
              <a:cs typeface="Arial" pitchFamily="34" charset="0"/>
            </a:endParaRPr>
          </a:p>
          <a:p>
            <a:pPr marL="457200" indent="-457200">
              <a:lnSpc>
                <a:spcPct val="200000"/>
              </a:lnSpc>
              <a:buAutoNum type="arabicPeriod"/>
            </a:pPr>
            <a:r>
              <a:rPr lang="en-US" altLang="ko-KR" sz="2200" b="1" spc="-100">
                <a:solidFill>
                  <a:schemeClr val="tx2"/>
                </a:solidFill>
                <a:latin typeface="+mn-ea"/>
                <a:ea typeface="+mn-ea"/>
                <a:cs typeface="Arial" pitchFamily="34" charset="0"/>
              </a:rPr>
              <a:t> Prediction Results</a:t>
            </a:r>
            <a:endParaRPr lang="en-US" altLang="ko-KR" sz="2200" b="1" spc="-100">
              <a:solidFill>
                <a:schemeClr val="accent1">
                  <a:lumMod val="50000"/>
                </a:schemeClr>
              </a:solidFill>
              <a:latin typeface="+mn-ea"/>
              <a:ea typeface="+mn-ea"/>
              <a:cs typeface="Arial" pitchFamily="34" charset="0"/>
            </a:endParaRPr>
          </a:p>
          <a:p>
            <a:pPr marL="457200" indent="-457200">
              <a:lnSpc>
                <a:spcPct val="200000"/>
              </a:lnSpc>
              <a:buFontTx/>
              <a:buAutoNum type="arabicPeriod"/>
            </a:pPr>
            <a:r>
              <a:rPr lang="en-US" altLang="ko-KR" sz="2200" b="1">
                <a:solidFill>
                  <a:schemeClr val="tx2"/>
                </a:solidFill>
                <a:latin typeface="+mn-ea"/>
                <a:cs typeface="Arial" pitchFamily="34" charset="0"/>
              </a:rPr>
              <a:t> Summary and Conclusion</a:t>
            </a:r>
          </a:p>
        </p:txBody>
      </p:sp>
    </p:spTree>
    <p:extLst>
      <p:ext uri="{BB962C8B-B14F-4D97-AF65-F5344CB8AC3E}">
        <p14:creationId xmlns:p14="http://schemas.microsoft.com/office/powerpoint/2010/main" val="138271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909089D-A766-4E77-ABFA-3CFB29C73DA3}"/>
              </a:ext>
            </a:extLst>
          </p:cNvPr>
          <p:cNvSpPr/>
          <p:nvPr/>
        </p:nvSpPr>
        <p:spPr>
          <a:xfrm>
            <a:off x="55208" y="1062500"/>
            <a:ext cx="8784976" cy="4599721"/>
          </a:xfrm>
          <a:prstGeom prst="rect">
            <a:avLst/>
          </a:prstGeom>
        </p:spPr>
        <p:txBody>
          <a:bodyPr wrap="square">
            <a:spAutoFit/>
          </a:bodyPr>
          <a:lstStyle/>
          <a:p>
            <a:pPr marL="457200" indent="-457200" algn="just">
              <a:lnSpc>
                <a:spcPct val="130000"/>
              </a:lnSpc>
              <a:spcBef>
                <a:spcPts val="600"/>
              </a:spcBef>
              <a:spcAft>
                <a:spcPts val="600"/>
              </a:spcAft>
              <a:buFont typeface="Arial" pitchFamily="34" charset="0"/>
              <a:buChar char="•"/>
            </a:pPr>
            <a:r>
              <a:rPr lang="en-US" altLang="ko-KR" sz="1700" dirty="0">
                <a:latin typeface="Arial" panose="020B0604020202020204" pitchFamily="34" charset="0"/>
                <a:ea typeface="함초롬돋움" panose="020B0604000101010101" pitchFamily="50" charset="-127"/>
                <a:cs typeface="Arial" panose="020B0604020202020204" pitchFamily="34" charset="0"/>
              </a:rPr>
              <a:t>For the purpose of supporting typhoon forecasting, a </a:t>
            </a:r>
            <a:r>
              <a:rPr lang="en-US" altLang="ko-KR" sz="17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statistical-based prediction model for the probability of rapid intensification (RI) </a:t>
            </a:r>
            <a:r>
              <a:rPr lang="en-US" altLang="ko-KR" sz="1700" dirty="0">
                <a:latin typeface="Arial" panose="020B0604020202020204" pitchFamily="34" charset="0"/>
                <a:ea typeface="함초롬돋움" panose="020B0604000101010101" pitchFamily="50" charset="-127"/>
                <a:cs typeface="Arial" panose="020B0604020202020204" pitchFamily="34" charset="0"/>
              </a:rPr>
              <a:t>was developed in 2023.</a:t>
            </a:r>
          </a:p>
          <a:p>
            <a:pPr marL="457200" indent="-457200" algn="just">
              <a:lnSpc>
                <a:spcPct val="130000"/>
              </a:lnSpc>
              <a:spcBef>
                <a:spcPts val="600"/>
              </a:spcBef>
              <a:spcAft>
                <a:spcPts val="600"/>
              </a:spcAft>
              <a:buFont typeface="Arial" pitchFamily="34" charset="0"/>
              <a:buChar char="•"/>
            </a:pPr>
            <a:r>
              <a:rPr lang="en-US" altLang="ko-KR" sz="1700" dirty="0">
                <a:latin typeface="Arial" panose="020B0604020202020204" pitchFamily="34" charset="0"/>
                <a:ea typeface="함초롬돋움" panose="020B0604000101010101" pitchFamily="50" charset="-127"/>
                <a:cs typeface="Arial" panose="020B0604020202020204" pitchFamily="34" charset="0"/>
              </a:rPr>
              <a:t>The prediction accuracy of the regression model for typhoons (6 RI, 34 non-RI) was about 0.93, from 2021 to 2022. However, the presence of a high false alarms continues to be a challenge that needs improvement.</a:t>
            </a:r>
          </a:p>
          <a:p>
            <a:pPr marL="457200" indent="-457200" algn="just">
              <a:lnSpc>
                <a:spcPct val="130000"/>
              </a:lnSpc>
              <a:spcBef>
                <a:spcPts val="600"/>
              </a:spcBef>
              <a:spcAft>
                <a:spcPts val="600"/>
              </a:spcAft>
              <a:buFont typeface="Arial" pitchFamily="34" charset="0"/>
              <a:buChar char="•"/>
            </a:pPr>
            <a:r>
              <a:rPr lang="en-US" altLang="ko-KR" sz="1700" dirty="0">
                <a:latin typeface="Arial" panose="020B0604020202020204" pitchFamily="34" charset="0"/>
                <a:ea typeface="함초롬돋움" panose="020B0604000101010101" pitchFamily="50" charset="-127"/>
                <a:cs typeface="Arial" panose="020B0604020202020204" pitchFamily="34" charset="0"/>
              </a:rPr>
              <a:t>Intensified typhoons have a tendency to develop into stronger typhoons when favorable conditions are present. However, predicting these favorable conditions for RI is complex and challenging. Predictive models showed good results during the validation period, but they also had limitations, primarily due to their high dependence on oceanic conditions.</a:t>
            </a:r>
          </a:p>
          <a:p>
            <a:pPr marL="457200" indent="-457200" algn="just">
              <a:lnSpc>
                <a:spcPct val="130000"/>
              </a:lnSpc>
              <a:spcBef>
                <a:spcPts val="600"/>
              </a:spcBef>
              <a:spcAft>
                <a:spcPts val="600"/>
              </a:spcAft>
              <a:buFont typeface="Arial" pitchFamily="34" charset="0"/>
              <a:buChar char="•"/>
            </a:pPr>
            <a:r>
              <a:rPr lang="en-US" altLang="ko-KR" sz="1700" dirty="0">
                <a:latin typeface="Arial" panose="020B0604020202020204" pitchFamily="34" charset="0"/>
                <a:ea typeface="함초롬돋움" panose="020B0604000101010101" pitchFamily="50" charset="-127"/>
                <a:cs typeface="Arial" panose="020B0604020202020204" pitchFamily="34" charset="0"/>
              </a:rPr>
              <a:t>Through the additional predictors and the enhancement of the prediction model, we aim to improve the accuracy of RI probability predictions.</a:t>
            </a:r>
          </a:p>
        </p:txBody>
      </p:sp>
      <p:pic>
        <p:nvPicPr>
          <p:cNvPr id="3" name="그림 2">
            <a:extLst>
              <a:ext uri="{FF2B5EF4-FFF2-40B4-BE49-F238E27FC236}">
                <a16:creationId xmlns:a16="http://schemas.microsoft.com/office/drawing/2014/main" id="{B274E734-9C59-4362-8EC9-DD765A1E9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4" name="TextBox 28">
            <a:extLst>
              <a:ext uri="{FF2B5EF4-FFF2-40B4-BE49-F238E27FC236}">
                <a16:creationId xmlns:a16="http://schemas.microsoft.com/office/drawing/2014/main" id="{6FB5B6A1-AD6C-4DA9-8FCB-0731BB0A884C}"/>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dirty="0">
                <a:solidFill>
                  <a:schemeClr val="bg1"/>
                </a:solidFill>
                <a:latin typeface="Arial" panose="020B0604020202020204" pitchFamily="34" charset="0"/>
                <a:cs typeface="Arial" pitchFamily="34" charset="0"/>
              </a:rPr>
              <a:t>7. Summary and Conclusion</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Tree>
    <p:extLst>
      <p:ext uri="{BB962C8B-B14F-4D97-AF65-F5344CB8AC3E}">
        <p14:creationId xmlns:p14="http://schemas.microsoft.com/office/powerpoint/2010/main" val="138820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B1950E-8F40-4687-812E-135C60A99471}"/>
              </a:ext>
            </a:extLst>
          </p:cNvPr>
          <p:cNvSpPr txBox="1"/>
          <p:nvPr/>
        </p:nvSpPr>
        <p:spPr>
          <a:xfrm>
            <a:off x="563833" y="2420888"/>
            <a:ext cx="8016334" cy="830997"/>
          </a:xfrm>
          <a:prstGeom prst="rect">
            <a:avLst/>
          </a:prstGeom>
          <a:noFill/>
        </p:spPr>
        <p:txBody>
          <a:bodyPr wrap="square" rtlCol="0">
            <a:spAutoFit/>
          </a:bodyPr>
          <a:lstStyle/>
          <a:p>
            <a:r>
              <a:rPr lang="en-US" altLang="ko-KR" sz="4800" dirty="0"/>
              <a:t>Thank you for your attention.</a:t>
            </a:r>
            <a:endParaRPr lang="ko-KR" altLang="en-US" sz="4800" dirty="0"/>
          </a:p>
        </p:txBody>
      </p:sp>
    </p:spTree>
    <p:extLst>
      <p:ext uri="{BB962C8B-B14F-4D97-AF65-F5344CB8AC3E}">
        <p14:creationId xmlns:p14="http://schemas.microsoft.com/office/powerpoint/2010/main" val="402296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B9B3B3F-8DBA-42EE-9631-157FED9DE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5" name="TextBox 28">
            <a:extLst>
              <a:ext uri="{FF2B5EF4-FFF2-40B4-BE49-F238E27FC236}">
                <a16:creationId xmlns:a16="http://schemas.microsoft.com/office/drawing/2014/main" id="{620E3311-5D6B-49D3-8810-ABD39BB9E61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1. Motivation</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6" name="TextBox 5">
            <a:extLst>
              <a:ext uri="{FF2B5EF4-FFF2-40B4-BE49-F238E27FC236}">
                <a16:creationId xmlns:a16="http://schemas.microsoft.com/office/drawing/2014/main" id="{C0FC7598-48AD-4604-AD5E-7472BFBE341A}"/>
              </a:ext>
            </a:extLst>
          </p:cNvPr>
          <p:cNvSpPr txBox="1"/>
          <p:nvPr/>
        </p:nvSpPr>
        <p:spPr>
          <a:xfrm>
            <a:off x="107504" y="882696"/>
            <a:ext cx="8928992" cy="226267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altLang="ko-KR" sz="1600">
                <a:solidFill>
                  <a:srgbClr val="103D6E"/>
                </a:solidFill>
              </a:rPr>
              <a:t>Some TCs undergo rapid intensification (RI) and develop to stronger. RI is classified as the development of more than 30 kt (15 m/s) within a 24-hour period (Kaplan and DeMaria, 2003).</a:t>
            </a:r>
          </a:p>
          <a:p>
            <a:pPr marL="285750" indent="-285750">
              <a:lnSpc>
                <a:spcPct val="150000"/>
              </a:lnSpc>
              <a:buFont typeface="Wingdings" panose="05000000000000000000" pitchFamily="2" charset="2"/>
              <a:buChar char="v"/>
            </a:pPr>
            <a:r>
              <a:rPr lang="en-US" altLang="ko-KR" sz="1600">
                <a:solidFill>
                  <a:srgbClr val="103D6E"/>
                </a:solidFill>
              </a:rPr>
              <a:t>Rapidly intensifying TC often develop during their early stages, which can cause significant damage, so early forecasting is crucial.</a:t>
            </a:r>
          </a:p>
          <a:p>
            <a:pPr marL="285750" indent="-285750">
              <a:lnSpc>
                <a:spcPct val="150000"/>
              </a:lnSpc>
              <a:buFont typeface="Wingdings" panose="05000000000000000000" pitchFamily="2" charset="2"/>
              <a:buChar char="v"/>
            </a:pPr>
            <a:r>
              <a:rPr lang="en-US" altLang="ko-KR" sz="1600">
                <a:solidFill>
                  <a:srgbClr val="103D6E"/>
                </a:solidFill>
              </a:rPr>
              <a:t>Guidance for </a:t>
            </a:r>
            <a:r>
              <a:rPr lang="en-US" altLang="ko-KR" sz="1600" b="1">
                <a:solidFill>
                  <a:srgbClr val="103D6E"/>
                </a:solidFill>
              </a:rPr>
              <a:t>predicting the probability of RI </a:t>
            </a:r>
            <a:r>
              <a:rPr lang="en-US" altLang="ko-KR" sz="1600">
                <a:solidFill>
                  <a:srgbClr val="103D6E"/>
                </a:solidFill>
              </a:rPr>
              <a:t>was developed by NTC in 2023. This study focuses on predicting </a:t>
            </a:r>
            <a:r>
              <a:rPr lang="en-US" altLang="ko-KR" sz="1600" b="1">
                <a:solidFill>
                  <a:srgbClr val="103D6E"/>
                </a:solidFill>
              </a:rPr>
              <a:t>environmental factors during RI</a:t>
            </a:r>
            <a:r>
              <a:rPr lang="en-US" altLang="ko-KR" sz="1600">
                <a:solidFill>
                  <a:srgbClr val="103D6E"/>
                </a:solidFill>
              </a:rPr>
              <a:t>.</a:t>
            </a:r>
          </a:p>
        </p:txBody>
      </p:sp>
      <p:sp>
        <p:nvSpPr>
          <p:cNvPr id="9" name="TextBox 8">
            <a:extLst>
              <a:ext uri="{FF2B5EF4-FFF2-40B4-BE49-F238E27FC236}">
                <a16:creationId xmlns:a16="http://schemas.microsoft.com/office/drawing/2014/main" id="{7B811B2B-2411-4866-863C-9129105334EB}"/>
              </a:ext>
            </a:extLst>
          </p:cNvPr>
          <p:cNvSpPr txBox="1"/>
          <p:nvPr/>
        </p:nvSpPr>
        <p:spPr>
          <a:xfrm>
            <a:off x="5292080" y="5328434"/>
            <a:ext cx="3622645" cy="954107"/>
          </a:xfrm>
          <a:prstGeom prst="rect">
            <a:avLst/>
          </a:prstGeom>
          <a:noFill/>
        </p:spPr>
        <p:txBody>
          <a:bodyPr wrap="square" rtlCol="0">
            <a:spAutoFit/>
          </a:bodyPr>
          <a:lstStyle/>
          <a:p>
            <a:r>
              <a:rPr lang="en-US" altLang="ko-KR" sz="1400">
                <a:solidFill>
                  <a:srgbClr val="103D6E"/>
                </a:solidFill>
              </a:rPr>
              <a:t>Intensity prediction error of NWP during the early period (within 24 hours after development) is larger than that of the entire period.</a:t>
            </a:r>
            <a:endParaRPr lang="ko-KR" altLang="en-US" sz="1400">
              <a:solidFill>
                <a:srgbClr val="103D6E"/>
              </a:solidFill>
            </a:endParaRPr>
          </a:p>
        </p:txBody>
      </p:sp>
      <p:grpSp>
        <p:nvGrpSpPr>
          <p:cNvPr id="10" name="그룹 9">
            <a:extLst>
              <a:ext uri="{FF2B5EF4-FFF2-40B4-BE49-F238E27FC236}">
                <a16:creationId xmlns:a16="http://schemas.microsoft.com/office/drawing/2014/main" id="{179872CA-FBA1-4457-9C4C-060FDD22742B}"/>
              </a:ext>
            </a:extLst>
          </p:cNvPr>
          <p:cNvGrpSpPr/>
          <p:nvPr/>
        </p:nvGrpSpPr>
        <p:grpSpPr>
          <a:xfrm>
            <a:off x="899593" y="3191351"/>
            <a:ext cx="6090428" cy="3577176"/>
            <a:chOff x="659754" y="1075301"/>
            <a:chExt cx="11052470" cy="5507267"/>
          </a:xfrm>
        </p:grpSpPr>
        <p:pic>
          <p:nvPicPr>
            <p:cNvPr id="11" name="그림 10">
              <a:extLst>
                <a:ext uri="{FF2B5EF4-FFF2-40B4-BE49-F238E27FC236}">
                  <a16:creationId xmlns:a16="http://schemas.microsoft.com/office/drawing/2014/main" id="{6EA5FA44-CBA1-4EB3-8192-CDF421D57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02" y="1077339"/>
              <a:ext cx="3600000" cy="2775903"/>
            </a:xfrm>
            <a:prstGeom prst="rect">
              <a:avLst/>
            </a:prstGeom>
          </p:spPr>
        </p:pic>
        <p:pic>
          <p:nvPicPr>
            <p:cNvPr id="12" name="그림 11">
              <a:extLst>
                <a:ext uri="{FF2B5EF4-FFF2-40B4-BE49-F238E27FC236}">
                  <a16:creationId xmlns:a16="http://schemas.microsoft.com/office/drawing/2014/main" id="{B1C37E88-55C2-4C61-885B-82ECAAC51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419" y="3806665"/>
              <a:ext cx="3600000" cy="2775903"/>
            </a:xfrm>
            <a:prstGeom prst="rect">
              <a:avLst/>
            </a:prstGeom>
          </p:spPr>
        </p:pic>
        <p:pic>
          <p:nvPicPr>
            <p:cNvPr id="13" name="그림 12">
              <a:extLst>
                <a:ext uri="{FF2B5EF4-FFF2-40B4-BE49-F238E27FC236}">
                  <a16:creationId xmlns:a16="http://schemas.microsoft.com/office/drawing/2014/main" id="{D5568309-D1BB-4149-985F-D81A1ECBC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54" y="3789040"/>
              <a:ext cx="3600000" cy="2775903"/>
            </a:xfrm>
            <a:prstGeom prst="rect">
              <a:avLst/>
            </a:prstGeom>
          </p:spPr>
        </p:pic>
        <p:pic>
          <p:nvPicPr>
            <p:cNvPr id="14" name="그림 13">
              <a:extLst>
                <a:ext uri="{FF2B5EF4-FFF2-40B4-BE49-F238E27FC236}">
                  <a16:creationId xmlns:a16="http://schemas.microsoft.com/office/drawing/2014/main" id="{DC6728A1-153D-4335-A597-1D9C2719C8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2224" y="1084377"/>
              <a:ext cx="3600000" cy="2775903"/>
            </a:xfrm>
            <a:prstGeom prst="rect">
              <a:avLst/>
            </a:prstGeom>
          </p:spPr>
        </p:pic>
        <p:pic>
          <p:nvPicPr>
            <p:cNvPr id="15" name="그림 14">
              <a:extLst>
                <a:ext uri="{FF2B5EF4-FFF2-40B4-BE49-F238E27FC236}">
                  <a16:creationId xmlns:a16="http://schemas.microsoft.com/office/drawing/2014/main" id="{03F1295C-E691-4A52-8E00-9616001154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8208" y="1075301"/>
              <a:ext cx="3600000" cy="2775903"/>
            </a:xfrm>
            <a:prstGeom prst="rect">
              <a:avLst/>
            </a:prstGeom>
          </p:spPr>
        </p:pic>
      </p:grpSp>
    </p:spTree>
    <p:extLst>
      <p:ext uri="{BB962C8B-B14F-4D97-AF65-F5344CB8AC3E}">
        <p14:creationId xmlns:p14="http://schemas.microsoft.com/office/powerpoint/2010/main" val="111290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B9B3B3F-8DBA-42EE-9631-157FED9DE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5" name="TextBox 28">
            <a:extLst>
              <a:ext uri="{FF2B5EF4-FFF2-40B4-BE49-F238E27FC236}">
                <a16:creationId xmlns:a16="http://schemas.microsoft.com/office/drawing/2014/main" id="{620E3311-5D6B-49D3-8810-ABD39BB9E61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2. Characteristics of RI in WNP </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2" name="TextBox 1">
            <a:extLst>
              <a:ext uri="{FF2B5EF4-FFF2-40B4-BE49-F238E27FC236}">
                <a16:creationId xmlns:a16="http://schemas.microsoft.com/office/drawing/2014/main" id="{FF22A9F4-060F-4996-AABD-97E047B07F02}"/>
              </a:ext>
            </a:extLst>
          </p:cNvPr>
          <p:cNvSpPr txBox="1"/>
          <p:nvPr/>
        </p:nvSpPr>
        <p:spPr>
          <a:xfrm>
            <a:off x="325968" y="922024"/>
            <a:ext cx="3031599" cy="369332"/>
          </a:xfrm>
          <a:prstGeom prst="rect">
            <a:avLst/>
          </a:prstGeom>
          <a:noFill/>
        </p:spPr>
        <p:txBody>
          <a:bodyPr wrap="none" rtlCol="0">
            <a:spAutoFit/>
          </a:bodyPr>
          <a:lstStyle/>
          <a:p>
            <a:r>
              <a:rPr lang="en-US" altLang="ko-KR" b="1">
                <a:solidFill>
                  <a:srgbClr val="17579D"/>
                </a:solidFill>
              </a:rPr>
              <a:t>Frequency of RI typhoons</a:t>
            </a:r>
            <a:endParaRPr lang="ko-KR" altLang="en-US" b="1">
              <a:solidFill>
                <a:srgbClr val="17579D"/>
              </a:solidFill>
            </a:endParaRPr>
          </a:p>
        </p:txBody>
      </p:sp>
      <p:sp>
        <p:nvSpPr>
          <p:cNvPr id="21" name="TextBox 20">
            <a:extLst>
              <a:ext uri="{FF2B5EF4-FFF2-40B4-BE49-F238E27FC236}">
                <a16:creationId xmlns:a16="http://schemas.microsoft.com/office/drawing/2014/main" id="{70101FF5-6D51-4B50-87CE-9E9A8338E0E5}"/>
              </a:ext>
            </a:extLst>
          </p:cNvPr>
          <p:cNvSpPr txBox="1"/>
          <p:nvPr/>
        </p:nvSpPr>
        <p:spPr>
          <a:xfrm>
            <a:off x="342654" y="1465123"/>
            <a:ext cx="8549826" cy="1400383"/>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a:solidFill>
                  <a:srgbClr val="103D6E"/>
                </a:solidFill>
              </a:rPr>
              <a:t>During 1991 ~ 2022, more than 40% of typhoon cases are in the range of 0≤∆V24≤10 kt within 24-hour intensity change distribution.</a:t>
            </a:r>
          </a:p>
          <a:p>
            <a:r>
              <a:rPr lang="en-US" altLang="ko-KR" sz="500">
                <a:solidFill>
                  <a:srgbClr val="103D6E"/>
                </a:solidFill>
              </a:rPr>
              <a:t> </a:t>
            </a:r>
          </a:p>
          <a:p>
            <a:pPr marL="285750" indent="-285750">
              <a:buFont typeface="Wingdings" panose="05000000000000000000" pitchFamily="2" charset="2"/>
              <a:buChar char="v"/>
            </a:pPr>
            <a:r>
              <a:rPr lang="en-US" altLang="ko-KR" sz="1600">
                <a:solidFill>
                  <a:srgbClr val="103D6E"/>
                </a:solidFill>
              </a:rPr>
              <a:t>Threshold of RI, 30 kt is defined as the 96th percentile of the cumulative probability distribution.</a:t>
            </a:r>
          </a:p>
          <a:p>
            <a:pPr marL="285750" indent="-285750">
              <a:buFont typeface="Wingdings" panose="05000000000000000000" pitchFamily="2" charset="2"/>
              <a:buChar char="v"/>
            </a:pPr>
            <a:r>
              <a:rPr lang="en-US" altLang="ko-KR" sz="1600">
                <a:solidFill>
                  <a:srgbClr val="103D6E"/>
                </a:solidFill>
              </a:rPr>
              <a:t>The onset of RI cases most often begins within 24 hours after upgraded to TS.</a:t>
            </a:r>
          </a:p>
        </p:txBody>
      </p:sp>
      <p:pic>
        <p:nvPicPr>
          <p:cNvPr id="23" name="그림 22">
            <a:extLst>
              <a:ext uri="{FF2B5EF4-FFF2-40B4-BE49-F238E27FC236}">
                <a16:creationId xmlns:a16="http://schemas.microsoft.com/office/drawing/2014/main" id="{FA6A1A17-32FD-4A64-B262-A858EABC8E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63" t="16622" r="6538" b="30273"/>
          <a:stretch/>
        </p:blipFill>
        <p:spPr>
          <a:xfrm>
            <a:off x="213475" y="3028154"/>
            <a:ext cx="4502541" cy="2777110"/>
          </a:xfrm>
          <a:prstGeom prst="rect">
            <a:avLst/>
          </a:prstGeom>
        </p:spPr>
      </p:pic>
      <p:pic>
        <p:nvPicPr>
          <p:cNvPr id="24" name="그림 23">
            <a:extLst>
              <a:ext uri="{FF2B5EF4-FFF2-40B4-BE49-F238E27FC236}">
                <a16:creationId xmlns:a16="http://schemas.microsoft.com/office/drawing/2014/main" id="{1FD540E5-D3B8-49B6-9BB3-D8D6292B28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9" t="6462" b="10296"/>
          <a:stretch/>
        </p:blipFill>
        <p:spPr>
          <a:xfrm>
            <a:off x="4788024" y="3004140"/>
            <a:ext cx="3796030" cy="2873132"/>
          </a:xfrm>
          <a:prstGeom prst="rect">
            <a:avLst/>
          </a:prstGeom>
        </p:spPr>
      </p:pic>
      <p:sp>
        <p:nvSpPr>
          <p:cNvPr id="25" name="TextBox 24">
            <a:extLst>
              <a:ext uri="{FF2B5EF4-FFF2-40B4-BE49-F238E27FC236}">
                <a16:creationId xmlns:a16="http://schemas.microsoft.com/office/drawing/2014/main" id="{3DDCA6C5-D78E-4E3D-9DE8-B26123ED0C24}"/>
              </a:ext>
            </a:extLst>
          </p:cNvPr>
          <p:cNvSpPr txBox="1"/>
          <p:nvPr/>
        </p:nvSpPr>
        <p:spPr>
          <a:xfrm>
            <a:off x="7308304" y="5805488"/>
            <a:ext cx="1835696" cy="246221"/>
          </a:xfrm>
          <a:prstGeom prst="rect">
            <a:avLst/>
          </a:prstGeom>
          <a:noFill/>
        </p:spPr>
        <p:txBody>
          <a:bodyPr wrap="square" rtlCol="0">
            <a:spAutoFit/>
          </a:bodyPr>
          <a:lstStyle/>
          <a:p>
            <a:r>
              <a:rPr lang="en-US" altLang="ko-KR" sz="1000">
                <a:solidFill>
                  <a:srgbClr val="103D6E"/>
                </a:solidFill>
              </a:rPr>
              <a:t>JMA Best Track ( 1991-2022 )</a:t>
            </a:r>
            <a:endParaRPr lang="ko-KR" altLang="en-US" sz="1000">
              <a:solidFill>
                <a:srgbClr val="103D6E"/>
              </a:solidFill>
            </a:endParaRPr>
          </a:p>
        </p:txBody>
      </p:sp>
    </p:spTree>
    <p:extLst>
      <p:ext uri="{BB962C8B-B14F-4D97-AF65-F5344CB8AC3E}">
        <p14:creationId xmlns:p14="http://schemas.microsoft.com/office/powerpoint/2010/main" val="6492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B9B3B3F-8DBA-42EE-9631-157FED9DE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5" name="TextBox 28">
            <a:extLst>
              <a:ext uri="{FF2B5EF4-FFF2-40B4-BE49-F238E27FC236}">
                <a16:creationId xmlns:a16="http://schemas.microsoft.com/office/drawing/2014/main" id="{620E3311-5D6B-49D3-8810-ABD39BB9E61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2. Characteristics of RI in WNP </a:t>
            </a:r>
            <a:endParaRPr lang="ko-KR" altLang="en-US" b="1" dirty="0">
              <a:solidFill>
                <a:schemeClr val="bg1"/>
              </a:solidFill>
              <a:latin typeface="Arial" pitchFamily="34" charset="0"/>
              <a:ea typeface="-윤고딕340" panose="02030504000101010101" pitchFamily="18" charset="-127"/>
              <a:cs typeface="Arial" pitchFamily="34" charset="0"/>
            </a:endParaRPr>
          </a:p>
        </p:txBody>
      </p:sp>
      <p:grpSp>
        <p:nvGrpSpPr>
          <p:cNvPr id="8" name="그룹 7">
            <a:extLst>
              <a:ext uri="{FF2B5EF4-FFF2-40B4-BE49-F238E27FC236}">
                <a16:creationId xmlns:a16="http://schemas.microsoft.com/office/drawing/2014/main" id="{84130A70-35E2-44C4-9F0E-0BB24E32171F}"/>
              </a:ext>
            </a:extLst>
          </p:cNvPr>
          <p:cNvGrpSpPr/>
          <p:nvPr/>
        </p:nvGrpSpPr>
        <p:grpSpPr>
          <a:xfrm>
            <a:off x="251520" y="2735620"/>
            <a:ext cx="4968230" cy="3023106"/>
            <a:chOff x="2667000" y="393845"/>
            <a:chExt cx="6573558" cy="3927056"/>
          </a:xfrm>
        </p:grpSpPr>
        <p:pic>
          <p:nvPicPr>
            <p:cNvPr id="9" name="그림 8">
              <a:extLst>
                <a:ext uri="{FF2B5EF4-FFF2-40B4-BE49-F238E27FC236}">
                  <a16:creationId xmlns:a16="http://schemas.microsoft.com/office/drawing/2014/main" id="{05447786-EE71-4714-883D-14CFEC3214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43" r="4148" b="36995"/>
            <a:stretch/>
          </p:blipFill>
          <p:spPr>
            <a:xfrm>
              <a:off x="2667000" y="393845"/>
              <a:ext cx="6573558" cy="3927056"/>
            </a:xfrm>
            <a:prstGeom prst="rect">
              <a:avLst/>
            </a:prstGeom>
          </p:spPr>
        </p:pic>
        <p:grpSp>
          <p:nvGrpSpPr>
            <p:cNvPr id="10" name="그룹 9">
              <a:extLst>
                <a:ext uri="{FF2B5EF4-FFF2-40B4-BE49-F238E27FC236}">
                  <a16:creationId xmlns:a16="http://schemas.microsoft.com/office/drawing/2014/main" id="{C76E5EAA-2356-4D70-8AA8-2BD7DA582E43}"/>
                </a:ext>
              </a:extLst>
            </p:cNvPr>
            <p:cNvGrpSpPr/>
            <p:nvPr/>
          </p:nvGrpSpPr>
          <p:grpSpPr>
            <a:xfrm>
              <a:off x="4114800" y="3597214"/>
              <a:ext cx="4848043" cy="258795"/>
              <a:chOff x="4114800" y="3597214"/>
              <a:chExt cx="4848043" cy="258795"/>
            </a:xfrm>
          </p:grpSpPr>
          <p:pic>
            <p:nvPicPr>
              <p:cNvPr id="11" name="그림 10">
                <a:extLst>
                  <a:ext uri="{FF2B5EF4-FFF2-40B4-BE49-F238E27FC236}">
                    <a16:creationId xmlns:a16="http://schemas.microsoft.com/office/drawing/2014/main" id="{CA12E882-3D25-47C8-A015-AE4B005C60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98" t="52453" r="72600" b="43773"/>
              <a:stretch/>
            </p:blipFill>
            <p:spPr>
              <a:xfrm>
                <a:off x="4114800" y="3597215"/>
                <a:ext cx="569343" cy="258794"/>
              </a:xfrm>
              <a:prstGeom prst="rect">
                <a:avLst/>
              </a:prstGeom>
            </p:spPr>
          </p:pic>
          <p:pic>
            <p:nvPicPr>
              <p:cNvPr id="12" name="그림 11">
                <a:extLst>
                  <a:ext uri="{FF2B5EF4-FFF2-40B4-BE49-F238E27FC236}">
                    <a16:creationId xmlns:a16="http://schemas.microsoft.com/office/drawing/2014/main" id="{C70A2C81-4EF8-4F78-812B-8C0E1BF0BE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77" t="52453" r="58763" b="43773"/>
              <a:stretch/>
            </p:blipFill>
            <p:spPr>
              <a:xfrm>
                <a:off x="4942936" y="3597214"/>
                <a:ext cx="655608" cy="258795"/>
              </a:xfrm>
              <a:prstGeom prst="rect">
                <a:avLst/>
              </a:prstGeom>
            </p:spPr>
          </p:pic>
          <p:pic>
            <p:nvPicPr>
              <p:cNvPr id="13" name="그림 12">
                <a:extLst>
                  <a:ext uri="{FF2B5EF4-FFF2-40B4-BE49-F238E27FC236}">
                    <a16:creationId xmlns:a16="http://schemas.microsoft.com/office/drawing/2014/main" id="{85AC837B-DCFA-4460-B7AB-6C34B060C5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388" t="52453" r="47316" b="43773"/>
              <a:stretch/>
            </p:blipFill>
            <p:spPr>
              <a:xfrm>
                <a:off x="5857337" y="3597214"/>
                <a:ext cx="500332" cy="258795"/>
              </a:xfrm>
              <a:prstGeom prst="rect">
                <a:avLst/>
              </a:prstGeom>
            </p:spPr>
          </p:pic>
          <p:pic>
            <p:nvPicPr>
              <p:cNvPr id="14" name="그림 13">
                <a:extLst>
                  <a:ext uri="{FF2B5EF4-FFF2-40B4-BE49-F238E27FC236}">
                    <a16:creationId xmlns:a16="http://schemas.microsoft.com/office/drawing/2014/main" id="{AD06C20E-E130-4DF2-A95F-24AC0537F1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086" t="52453" r="32851" b="43773"/>
              <a:stretch/>
            </p:blipFill>
            <p:spPr>
              <a:xfrm>
                <a:off x="6616462" y="3597214"/>
                <a:ext cx="690112" cy="258795"/>
              </a:xfrm>
              <a:prstGeom prst="rect">
                <a:avLst/>
              </a:prstGeom>
            </p:spPr>
          </p:pic>
          <p:pic>
            <p:nvPicPr>
              <p:cNvPr id="15" name="그림 14">
                <a:extLst>
                  <a:ext uri="{FF2B5EF4-FFF2-40B4-BE49-F238E27FC236}">
                    <a16:creationId xmlns:a16="http://schemas.microsoft.com/office/drawing/2014/main" id="{6F4DEF0F-27DE-4A12-BE8A-848960B4F9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00" t="52453" r="20398" b="43773"/>
              <a:stretch/>
            </p:blipFill>
            <p:spPr>
              <a:xfrm>
                <a:off x="7565366" y="3597214"/>
                <a:ext cx="569343" cy="258795"/>
              </a:xfrm>
              <a:prstGeom prst="rect">
                <a:avLst/>
              </a:prstGeom>
            </p:spPr>
          </p:pic>
          <p:pic>
            <p:nvPicPr>
              <p:cNvPr id="16" name="그림 15">
                <a:extLst>
                  <a:ext uri="{FF2B5EF4-FFF2-40B4-BE49-F238E27FC236}">
                    <a16:creationId xmlns:a16="http://schemas.microsoft.com/office/drawing/2014/main" id="{9E1406C2-86F6-4D44-8F78-867C9F6E7B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501" t="52453" r="8197" b="43773"/>
              <a:stretch/>
            </p:blipFill>
            <p:spPr>
              <a:xfrm>
                <a:off x="8393500" y="3597214"/>
                <a:ext cx="569343" cy="258795"/>
              </a:xfrm>
              <a:prstGeom prst="rect">
                <a:avLst/>
              </a:prstGeom>
            </p:spPr>
          </p:pic>
        </p:grpSp>
      </p:grpSp>
      <p:pic>
        <p:nvPicPr>
          <p:cNvPr id="17" name="그림 16">
            <a:extLst>
              <a:ext uri="{FF2B5EF4-FFF2-40B4-BE49-F238E27FC236}">
                <a16:creationId xmlns:a16="http://schemas.microsoft.com/office/drawing/2014/main" id="{0CD7778E-F56B-421B-ABD4-94BB57A7AE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670" r="22177" b="16976"/>
          <a:stretch/>
        </p:blipFill>
        <p:spPr>
          <a:xfrm>
            <a:off x="5508104" y="2711403"/>
            <a:ext cx="3168351" cy="3093861"/>
          </a:xfrm>
          <a:prstGeom prst="rect">
            <a:avLst/>
          </a:prstGeom>
        </p:spPr>
      </p:pic>
      <p:sp>
        <p:nvSpPr>
          <p:cNvPr id="2" name="TextBox 1">
            <a:extLst>
              <a:ext uri="{FF2B5EF4-FFF2-40B4-BE49-F238E27FC236}">
                <a16:creationId xmlns:a16="http://schemas.microsoft.com/office/drawing/2014/main" id="{FF22A9F4-060F-4996-AABD-97E047B07F02}"/>
              </a:ext>
            </a:extLst>
          </p:cNvPr>
          <p:cNvSpPr txBox="1"/>
          <p:nvPr/>
        </p:nvSpPr>
        <p:spPr>
          <a:xfrm>
            <a:off x="323036" y="922024"/>
            <a:ext cx="5198859" cy="369332"/>
          </a:xfrm>
          <a:prstGeom prst="rect">
            <a:avLst/>
          </a:prstGeom>
          <a:noFill/>
        </p:spPr>
        <p:txBody>
          <a:bodyPr wrap="none" rtlCol="0">
            <a:spAutoFit/>
          </a:bodyPr>
          <a:lstStyle/>
          <a:p>
            <a:r>
              <a:rPr lang="en-US" altLang="ko-KR" b="1">
                <a:solidFill>
                  <a:srgbClr val="17579D"/>
                </a:solidFill>
              </a:rPr>
              <a:t>Frequency of RI occurrences by year &amp; month</a:t>
            </a:r>
            <a:endParaRPr lang="ko-KR" altLang="en-US" b="1">
              <a:solidFill>
                <a:srgbClr val="17579D"/>
              </a:solidFill>
            </a:endParaRPr>
          </a:p>
        </p:txBody>
      </p:sp>
      <p:sp>
        <p:nvSpPr>
          <p:cNvPr id="3" name="TextBox 2">
            <a:extLst>
              <a:ext uri="{FF2B5EF4-FFF2-40B4-BE49-F238E27FC236}">
                <a16:creationId xmlns:a16="http://schemas.microsoft.com/office/drawing/2014/main" id="{839D0D33-BE45-466D-A301-AA24127B2B39}"/>
              </a:ext>
            </a:extLst>
          </p:cNvPr>
          <p:cNvSpPr txBox="1"/>
          <p:nvPr/>
        </p:nvSpPr>
        <p:spPr>
          <a:xfrm>
            <a:off x="7308304" y="5805488"/>
            <a:ext cx="1835696" cy="246221"/>
          </a:xfrm>
          <a:prstGeom prst="rect">
            <a:avLst/>
          </a:prstGeom>
          <a:noFill/>
        </p:spPr>
        <p:txBody>
          <a:bodyPr wrap="square" rtlCol="0">
            <a:spAutoFit/>
          </a:bodyPr>
          <a:lstStyle/>
          <a:p>
            <a:r>
              <a:rPr lang="en-US" altLang="ko-KR" sz="1000">
                <a:solidFill>
                  <a:srgbClr val="103D6E"/>
                </a:solidFill>
              </a:rPr>
              <a:t>JMA Best Track ( 1991-2022 )</a:t>
            </a:r>
            <a:endParaRPr lang="ko-KR" altLang="en-US" sz="1000">
              <a:solidFill>
                <a:srgbClr val="103D6E"/>
              </a:solidFill>
            </a:endParaRPr>
          </a:p>
        </p:txBody>
      </p:sp>
      <p:sp>
        <p:nvSpPr>
          <p:cNvPr id="22" name="TextBox 21">
            <a:extLst>
              <a:ext uri="{FF2B5EF4-FFF2-40B4-BE49-F238E27FC236}">
                <a16:creationId xmlns:a16="http://schemas.microsoft.com/office/drawing/2014/main" id="{9A45E550-4727-49F5-8E00-3907B5650A0F}"/>
              </a:ext>
            </a:extLst>
          </p:cNvPr>
          <p:cNvSpPr txBox="1"/>
          <p:nvPr/>
        </p:nvSpPr>
        <p:spPr>
          <a:xfrm>
            <a:off x="241807" y="1376668"/>
            <a:ext cx="8820150" cy="1154162"/>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a:solidFill>
                  <a:srgbClr val="103D6E"/>
                </a:solidFill>
              </a:rPr>
              <a:t>Druing 1991~2022, 178 cases out of 800 typhoons rapidly intensified (RI) (22.3%), highest rate in 2015 (44.4%).</a:t>
            </a:r>
          </a:p>
          <a:p>
            <a:r>
              <a:rPr lang="en-US" altLang="ko-KR" sz="500">
                <a:solidFill>
                  <a:srgbClr val="103D6E"/>
                </a:solidFill>
              </a:rPr>
              <a:t> </a:t>
            </a:r>
          </a:p>
          <a:p>
            <a:pPr marL="285750" indent="-285750">
              <a:buFont typeface="Wingdings" panose="05000000000000000000" pitchFamily="2" charset="2"/>
              <a:buChar char="v"/>
            </a:pPr>
            <a:r>
              <a:rPr lang="en-US" altLang="ko-KR" sz="1600">
                <a:solidFill>
                  <a:srgbClr val="103D6E"/>
                </a:solidFill>
              </a:rPr>
              <a:t>RI occurs in any season, including in December. In September &amp; October, high frequency of RI(45.5%), while May has fewer TC but high rate of RI (26.7%).</a:t>
            </a:r>
          </a:p>
        </p:txBody>
      </p:sp>
    </p:spTree>
    <p:extLst>
      <p:ext uri="{BB962C8B-B14F-4D97-AF65-F5344CB8AC3E}">
        <p14:creationId xmlns:p14="http://schemas.microsoft.com/office/powerpoint/2010/main" val="372831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B9B3B3F-8DBA-42EE-9631-157FED9DE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5" name="TextBox 28">
            <a:extLst>
              <a:ext uri="{FF2B5EF4-FFF2-40B4-BE49-F238E27FC236}">
                <a16:creationId xmlns:a16="http://schemas.microsoft.com/office/drawing/2014/main" id="{620E3311-5D6B-49D3-8810-ABD39BB9E61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2. Characteristics of RI in WNP </a:t>
            </a:r>
            <a:endParaRPr lang="ko-KR" altLang="en-US" b="1" dirty="0">
              <a:solidFill>
                <a:schemeClr val="bg1"/>
              </a:solidFill>
              <a:latin typeface="Arial" pitchFamily="34" charset="0"/>
              <a:ea typeface="-윤고딕340" panose="02030504000101010101" pitchFamily="18" charset="-127"/>
              <a:cs typeface="Arial" pitchFamily="34" charset="0"/>
            </a:endParaRPr>
          </a:p>
        </p:txBody>
      </p:sp>
      <p:pic>
        <p:nvPicPr>
          <p:cNvPr id="19" name="그림 18">
            <a:extLst>
              <a:ext uri="{FF2B5EF4-FFF2-40B4-BE49-F238E27FC236}">
                <a16:creationId xmlns:a16="http://schemas.microsoft.com/office/drawing/2014/main" id="{268DF682-9C87-4A02-8AF7-03E1547C5B27}"/>
              </a:ext>
            </a:extLst>
          </p:cNvPr>
          <p:cNvPicPr>
            <a:picLocks noChangeAspect="1"/>
          </p:cNvPicPr>
          <p:nvPr/>
        </p:nvPicPr>
        <p:blipFill>
          <a:blip r:embed="rId4"/>
          <a:stretch>
            <a:fillRect/>
          </a:stretch>
        </p:blipFill>
        <p:spPr>
          <a:xfrm>
            <a:off x="1619672" y="2294298"/>
            <a:ext cx="5400600" cy="3582974"/>
          </a:xfrm>
          <a:prstGeom prst="rect">
            <a:avLst/>
          </a:prstGeom>
        </p:spPr>
      </p:pic>
      <p:sp>
        <p:nvSpPr>
          <p:cNvPr id="2" name="TextBox 1">
            <a:extLst>
              <a:ext uri="{FF2B5EF4-FFF2-40B4-BE49-F238E27FC236}">
                <a16:creationId xmlns:a16="http://schemas.microsoft.com/office/drawing/2014/main" id="{FF22A9F4-060F-4996-AABD-97E047B07F02}"/>
              </a:ext>
            </a:extLst>
          </p:cNvPr>
          <p:cNvSpPr txBox="1"/>
          <p:nvPr/>
        </p:nvSpPr>
        <p:spPr>
          <a:xfrm>
            <a:off x="332041" y="922024"/>
            <a:ext cx="3159839" cy="369332"/>
          </a:xfrm>
          <a:prstGeom prst="rect">
            <a:avLst/>
          </a:prstGeom>
          <a:noFill/>
        </p:spPr>
        <p:txBody>
          <a:bodyPr wrap="none" rtlCol="0">
            <a:spAutoFit/>
          </a:bodyPr>
          <a:lstStyle/>
          <a:p>
            <a:r>
              <a:rPr lang="en-US" altLang="ko-KR" b="1">
                <a:solidFill>
                  <a:srgbClr val="17579D"/>
                </a:solidFill>
              </a:rPr>
              <a:t>Distribution of RI typhoons</a:t>
            </a:r>
            <a:endParaRPr lang="ko-KR" altLang="en-US" b="1">
              <a:solidFill>
                <a:srgbClr val="17579D"/>
              </a:solidFill>
            </a:endParaRPr>
          </a:p>
        </p:txBody>
      </p:sp>
      <p:sp>
        <p:nvSpPr>
          <p:cNvPr id="20" name="TextBox 19">
            <a:extLst>
              <a:ext uri="{FF2B5EF4-FFF2-40B4-BE49-F238E27FC236}">
                <a16:creationId xmlns:a16="http://schemas.microsoft.com/office/drawing/2014/main" id="{7FC12BEE-6F38-4401-B1FF-E156FDE8A5C7}"/>
              </a:ext>
            </a:extLst>
          </p:cNvPr>
          <p:cNvSpPr txBox="1"/>
          <p:nvPr/>
        </p:nvSpPr>
        <p:spPr>
          <a:xfrm>
            <a:off x="428196" y="1484313"/>
            <a:ext cx="8388424" cy="584775"/>
          </a:xfrm>
          <a:prstGeom prst="rect">
            <a:avLst/>
          </a:prstGeom>
          <a:noFill/>
        </p:spPr>
        <p:txBody>
          <a:bodyPr wrap="square" rtlCol="0">
            <a:spAutoFit/>
          </a:bodyPr>
          <a:lstStyle/>
          <a:p>
            <a:pPr marL="285750" indent="-285750">
              <a:buFont typeface="Wingdings" panose="05000000000000000000" pitchFamily="2" charset="2"/>
              <a:buChar char="v"/>
            </a:pPr>
            <a:r>
              <a:rPr lang="en-US" altLang="ko-KR" sz="1600">
                <a:solidFill>
                  <a:srgbClr val="103D6E"/>
                </a:solidFill>
                <a:latin typeface="Arial" panose="020B0604020202020204" pitchFamily="34" charset="0"/>
                <a:cs typeface="Arial" panose="020B0604020202020204" pitchFamily="34" charset="0"/>
              </a:rPr>
              <a:t>RI typhoons typically occur in the eastern part of the Philippines (10-20˚N, 125-145˚E) and rarely in the northern area above 25˚N, including the South China Sea.</a:t>
            </a:r>
          </a:p>
        </p:txBody>
      </p:sp>
      <p:sp>
        <p:nvSpPr>
          <p:cNvPr id="9" name="TextBox 8">
            <a:extLst>
              <a:ext uri="{FF2B5EF4-FFF2-40B4-BE49-F238E27FC236}">
                <a16:creationId xmlns:a16="http://schemas.microsoft.com/office/drawing/2014/main" id="{CF926AA2-6F97-4731-A5B5-12146455C770}"/>
              </a:ext>
            </a:extLst>
          </p:cNvPr>
          <p:cNvSpPr txBox="1"/>
          <p:nvPr/>
        </p:nvSpPr>
        <p:spPr>
          <a:xfrm>
            <a:off x="7308304" y="5805488"/>
            <a:ext cx="1835696" cy="246221"/>
          </a:xfrm>
          <a:prstGeom prst="rect">
            <a:avLst/>
          </a:prstGeom>
          <a:noFill/>
        </p:spPr>
        <p:txBody>
          <a:bodyPr wrap="square" rtlCol="0">
            <a:spAutoFit/>
          </a:bodyPr>
          <a:lstStyle/>
          <a:p>
            <a:r>
              <a:rPr lang="en-US" altLang="ko-KR" sz="1000">
                <a:solidFill>
                  <a:srgbClr val="103D6E"/>
                </a:solidFill>
              </a:rPr>
              <a:t>JMA Best Track ( 1991-2022 )</a:t>
            </a:r>
            <a:endParaRPr lang="ko-KR" altLang="en-US" sz="1000">
              <a:solidFill>
                <a:srgbClr val="103D6E"/>
              </a:solidFill>
            </a:endParaRPr>
          </a:p>
        </p:txBody>
      </p:sp>
    </p:spTree>
    <p:extLst>
      <p:ext uri="{BB962C8B-B14F-4D97-AF65-F5344CB8AC3E}">
        <p14:creationId xmlns:p14="http://schemas.microsoft.com/office/powerpoint/2010/main" val="36241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a:extLst>
              <a:ext uri="{FF2B5EF4-FFF2-40B4-BE49-F238E27FC236}">
                <a16:creationId xmlns:a16="http://schemas.microsoft.com/office/drawing/2014/main" id="{1711DC42-8586-41AD-A76B-23A00C981289}"/>
              </a:ext>
            </a:extLst>
          </p:cNvPr>
          <p:cNvGraphicFramePr>
            <a:graphicFrameLocks noGrp="1"/>
          </p:cNvGraphicFramePr>
          <p:nvPr>
            <p:extLst>
              <p:ext uri="{D42A27DB-BD31-4B8C-83A1-F6EECF244321}">
                <p14:modId xmlns:p14="http://schemas.microsoft.com/office/powerpoint/2010/main" val="3379785167"/>
              </p:ext>
            </p:extLst>
          </p:nvPr>
        </p:nvGraphicFramePr>
        <p:xfrm>
          <a:off x="107504" y="1530096"/>
          <a:ext cx="8856983" cy="1847396"/>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1086220006"/>
                    </a:ext>
                  </a:extLst>
                </a:gridCol>
                <a:gridCol w="1656184">
                  <a:extLst>
                    <a:ext uri="{9D8B030D-6E8A-4147-A177-3AD203B41FA5}">
                      <a16:colId xmlns:a16="http://schemas.microsoft.com/office/drawing/2014/main" val="2092918975"/>
                    </a:ext>
                  </a:extLst>
                </a:gridCol>
                <a:gridCol w="1800200">
                  <a:extLst>
                    <a:ext uri="{9D8B030D-6E8A-4147-A177-3AD203B41FA5}">
                      <a16:colId xmlns:a16="http://schemas.microsoft.com/office/drawing/2014/main" val="2488638719"/>
                    </a:ext>
                  </a:extLst>
                </a:gridCol>
                <a:gridCol w="4104455">
                  <a:extLst>
                    <a:ext uri="{9D8B030D-6E8A-4147-A177-3AD203B41FA5}">
                      <a16:colId xmlns:a16="http://schemas.microsoft.com/office/drawing/2014/main" val="3097641090"/>
                    </a:ext>
                  </a:extLst>
                </a:gridCol>
              </a:tblGrid>
              <a:tr h="117341">
                <a:tc>
                  <a:txBody>
                    <a:bodyPr/>
                    <a:lstStyle/>
                    <a:p>
                      <a:pPr algn="ctr" latinLnBrk="1"/>
                      <a:endParaRPr lang="ko-KR" altLang="en-US" sz="1400" b="1"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400" b="1">
                          <a:solidFill>
                            <a:srgbClr val="103D6E"/>
                          </a:solidFill>
                          <a:latin typeface="Arial" panose="020B0604020202020204" pitchFamily="34" charset="0"/>
                          <a:ea typeface="함초롬돋움" panose="020B0604000101010101" pitchFamily="50" charset="-127"/>
                          <a:cs typeface="Arial" panose="020B0604020202020204" pitchFamily="34" charset="0"/>
                        </a:rPr>
                        <a:t>Period</a:t>
                      </a:r>
                      <a:endParaRPr lang="ko-KR" altLang="en-US" sz="1400" b="1"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400" b="1">
                          <a:solidFill>
                            <a:srgbClr val="103D6E"/>
                          </a:solidFill>
                          <a:latin typeface="Arial" panose="020B0604020202020204" pitchFamily="34" charset="0"/>
                          <a:ea typeface="함초롬돋움" panose="020B0604000101010101" pitchFamily="50" charset="-127"/>
                          <a:cs typeface="Arial" panose="020B0604020202020204" pitchFamily="34" charset="0"/>
                        </a:rPr>
                        <a:t>Number of cases</a:t>
                      </a:r>
                      <a:endParaRPr lang="ko-KR" altLang="en-US" sz="1400" b="1"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400" b="1">
                          <a:solidFill>
                            <a:srgbClr val="103D6E"/>
                          </a:solidFill>
                          <a:latin typeface="Arial" panose="020B0604020202020204" pitchFamily="34" charset="0"/>
                          <a:ea typeface="함초롬돋움" panose="020B0604000101010101" pitchFamily="50" charset="-127"/>
                          <a:cs typeface="Arial" panose="020B0604020202020204" pitchFamily="34" charset="0"/>
                        </a:rPr>
                        <a:t>Data</a:t>
                      </a:r>
                    </a:p>
                  </a:txBody>
                  <a:tcPr marL="36000" marR="36000" anchor="ctr"/>
                </a:tc>
                <a:extLst>
                  <a:ext uri="{0D108BD9-81ED-4DB2-BD59-A6C34878D82A}">
                    <a16:rowId xmlns:a16="http://schemas.microsoft.com/office/drawing/2014/main" val="351986004"/>
                  </a:ext>
                </a:extLst>
              </a:tr>
              <a:tr h="808358">
                <a:tc>
                  <a:txBody>
                    <a:bodyPr/>
                    <a:lstStyle/>
                    <a:p>
                      <a:pPr algn="ctr" latinLnBrk="1"/>
                      <a:r>
                        <a:rPr lang="en-US" altLang="ko-KR" sz="1400" b="1" baseline="0">
                          <a:solidFill>
                            <a:srgbClr val="103D6E"/>
                          </a:solidFill>
                          <a:latin typeface="Arial" panose="020B0604020202020204" pitchFamily="34" charset="0"/>
                          <a:ea typeface="함초롬돋움" panose="020B0604000101010101" pitchFamily="50" charset="-127"/>
                          <a:cs typeface="Arial" panose="020B0604020202020204" pitchFamily="34" charset="0"/>
                        </a:rPr>
                        <a:t>Training</a:t>
                      </a:r>
                      <a:endParaRPr lang="ko-KR" altLang="en-US" sz="1400" b="1"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2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2011~2020</a:t>
                      </a:r>
                    </a:p>
                    <a:p>
                      <a:pPr algn="ctr" latinLnBrk="1"/>
                      <a:r>
                        <a:rPr lang="en-US" altLang="ko-KR" sz="12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June - November</a:t>
                      </a:r>
                      <a:endParaRPr lang="ko-KR" altLang="en-US" sz="12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(RI</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56</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cases</a:t>
                      </a:r>
                      <a:endPar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p>
                      <a:pPr algn="ctr"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(non</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RI) 170 cases</a:t>
                      </a:r>
                      <a:endParaRPr lang="ko-KR" altLang="en-US"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(Atmospheric) </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ERA-5</a:t>
                      </a:r>
                    </a:p>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(Oceanic) </a:t>
                      </a:r>
                      <a:r>
                        <a:rPr lang="en-US" altLang="ko-KR" sz="1400" b="0" baseline="0" dirty="0" err="1">
                          <a:solidFill>
                            <a:srgbClr val="103D6E"/>
                          </a:solidFill>
                          <a:latin typeface="Arial" panose="020B0604020202020204" pitchFamily="34" charset="0"/>
                          <a:ea typeface="함초롬돋움" panose="020B0604000101010101" pitchFamily="50" charset="-127"/>
                          <a:cs typeface="Arial" panose="020B0604020202020204" pitchFamily="34" charset="0"/>
                        </a:rPr>
                        <a:t>HyCOM</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 CFS V2, NOAA OISST</a:t>
                      </a:r>
                    </a:p>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(TC</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information) RSMC best track</a:t>
                      </a:r>
                      <a:endParaRPr lang="ko-KR" altLang="en-US"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extLst>
                  <a:ext uri="{0D108BD9-81ED-4DB2-BD59-A6C34878D82A}">
                    <a16:rowId xmlns:a16="http://schemas.microsoft.com/office/drawing/2014/main" val="389465544"/>
                  </a:ext>
                </a:extLst>
              </a:tr>
              <a:tr h="734238">
                <a:tc>
                  <a:txBody>
                    <a:bodyPr/>
                    <a:lstStyle/>
                    <a:p>
                      <a:pPr algn="ctr" latinLnBrk="1"/>
                      <a:r>
                        <a:rPr lang="en-US" altLang="ko-KR" sz="1400" b="1" baseline="0">
                          <a:solidFill>
                            <a:srgbClr val="103D6E"/>
                          </a:solidFill>
                          <a:latin typeface="Arial" panose="020B0604020202020204" pitchFamily="34" charset="0"/>
                          <a:ea typeface="함초롬돋움" panose="020B0604000101010101" pitchFamily="50" charset="-127"/>
                          <a:cs typeface="Arial" panose="020B0604020202020204" pitchFamily="34" charset="0"/>
                        </a:rPr>
                        <a:t>Validation</a:t>
                      </a:r>
                      <a:endParaRPr lang="ko-KR" altLang="en-US" sz="1400" b="1"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2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2021~2022</a:t>
                      </a:r>
                    </a:p>
                    <a:p>
                      <a:pPr algn="ctr" latinLnBrk="1"/>
                      <a:r>
                        <a:rPr lang="en-US" altLang="ko-KR" sz="12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June – November</a:t>
                      </a:r>
                      <a:endParaRPr lang="ko-KR" altLang="en-US" sz="12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algn="ctr" latinLnBrk="1"/>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(RI</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6</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case</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s</a:t>
                      </a:r>
                    </a:p>
                    <a:p>
                      <a:pPr algn="ctr"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(non</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RI) 34</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case</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s</a:t>
                      </a:r>
                      <a:endParaRPr lang="ko-KR" altLang="en-US"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tc>
                  <a:txBody>
                    <a:bodyPr/>
                    <a:lstStyle/>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(Atmospheric) </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ECMWF</a:t>
                      </a:r>
                    </a:p>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(Oceanic) </a:t>
                      </a:r>
                      <a:r>
                        <a:rPr lang="en-US" altLang="ko-KR"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rPr>
                        <a:t>GloSea6</a:t>
                      </a:r>
                    </a:p>
                    <a:p>
                      <a:pPr marL="0" indent="266700" algn="l" latinLnBrk="1"/>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(TC</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information) KMA best</a:t>
                      </a:r>
                      <a:r>
                        <a:rPr lang="ko-KR" altLang="en-US"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 </a:t>
                      </a:r>
                      <a:r>
                        <a:rPr lang="en-US" altLang="ko-KR" sz="1400" b="0" baseline="0">
                          <a:solidFill>
                            <a:srgbClr val="103D6E"/>
                          </a:solidFill>
                          <a:latin typeface="Arial" panose="020B0604020202020204" pitchFamily="34" charset="0"/>
                          <a:ea typeface="함초롬돋움" panose="020B0604000101010101" pitchFamily="50" charset="-127"/>
                          <a:cs typeface="Arial" panose="020B0604020202020204" pitchFamily="34" charset="0"/>
                        </a:rPr>
                        <a:t>track</a:t>
                      </a:r>
                      <a:endParaRPr lang="ko-KR" altLang="en-US" sz="1400" b="0" baseline="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a:txBody>
                  <a:tcPr marL="36000" marR="36000" anchor="ctr"/>
                </a:tc>
                <a:extLst>
                  <a:ext uri="{0D108BD9-81ED-4DB2-BD59-A6C34878D82A}">
                    <a16:rowId xmlns:a16="http://schemas.microsoft.com/office/drawing/2014/main" val="1106284942"/>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25AB6B-AD1B-4583-B6D8-AC69040B9268}"/>
                  </a:ext>
                </a:extLst>
              </p:cNvPr>
              <p:cNvSpPr txBox="1"/>
              <p:nvPr/>
            </p:nvSpPr>
            <p:spPr>
              <a:xfrm>
                <a:off x="5724128" y="5455615"/>
                <a:ext cx="1707264" cy="830997"/>
              </a:xfrm>
              <a:prstGeom prst="rect">
                <a:avLst/>
              </a:prstGeom>
              <a:noFill/>
            </p:spPr>
            <p:txBody>
              <a:bodyPr wrap="square" rtlCol="0">
                <a:spAutoFit/>
              </a:bodyPr>
              <a:lstStyle/>
              <a:p>
                <a14:m>
                  <m:oMath xmlns:m="http://schemas.openxmlformats.org/officeDocument/2006/math">
                    <m:r>
                      <m:rPr>
                        <m:sty m:val="p"/>
                      </m:rPr>
                      <a:rPr lang="en-US" altLang="ko-KR" sz="1200" b="0" i="0" smtClean="0">
                        <a:latin typeface="Cambria Math" panose="02040503050406030204" pitchFamily="18" charset="0"/>
                      </a:rPr>
                      <m:t>p</m:t>
                    </m:r>
                  </m:oMath>
                </a14:m>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a:latin typeface="함초롬돋움" panose="020B0604000101010101" pitchFamily="50" charset="-127"/>
                    <a:ea typeface="함초롬돋움" panose="020B0604000101010101" pitchFamily="50" charset="-127"/>
                    <a:cs typeface="함초롬돋움" panose="020B0604000101010101" pitchFamily="50" charset="-127"/>
                  </a:rPr>
                  <a:t>:  probability of RI</a:t>
                </a:r>
                <a:endPar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endParaRPr>
              </a:p>
              <a:p>
                <a14:m>
                  <m:oMath xmlns:m="http://schemas.openxmlformats.org/officeDocument/2006/math">
                    <m:sSub>
                      <m:sSubPr>
                        <m:ctrlPr>
                          <a:rPr lang="en-US" altLang="ko-KR" sz="1200" i="1" smtClean="0">
                            <a:latin typeface="Cambria Math" panose="02040503050406030204" pitchFamily="18" charset="0"/>
                          </a:rPr>
                        </m:ctrlPr>
                      </m:sSubPr>
                      <m:e>
                        <m:r>
                          <m:rPr>
                            <m:sty m:val="p"/>
                          </m:rPr>
                          <a:rPr lang="ko-KR" altLang="en-US" sz="1200" i="0" smtClean="0">
                            <a:latin typeface="Cambria Math" panose="02040503050406030204" pitchFamily="18" charset="0"/>
                          </a:rPr>
                          <m:t>β</m:t>
                        </m:r>
                      </m:e>
                      <m:sub>
                        <m:r>
                          <a:rPr lang="en-US" altLang="ko-KR" sz="1200" b="0" i="0" smtClean="0">
                            <a:latin typeface="Cambria Math" panose="02040503050406030204" pitchFamily="18" charset="0"/>
                          </a:rPr>
                          <m:t>0</m:t>
                        </m:r>
                      </m:sub>
                    </m:sSub>
                  </m:oMath>
                </a14:m>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a:latin typeface="함초롬돋움" panose="020B0604000101010101" pitchFamily="50" charset="-127"/>
                    <a:ea typeface="함초롬돋움" panose="020B0604000101010101" pitchFamily="50" charset="-127"/>
                    <a:cs typeface="함초롬돋움" panose="020B0604000101010101" pitchFamily="50" charset="-127"/>
                  </a:rPr>
                  <a:t>:  intercept</a:t>
                </a:r>
                <a:endPar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endParaRPr>
              </a:p>
              <a:p>
                <a14:m>
                  <m:oMath xmlns:m="http://schemas.openxmlformats.org/officeDocument/2006/math">
                    <m:sSub>
                      <m:sSubPr>
                        <m:ctrlPr>
                          <a:rPr lang="en-US" altLang="ko-KR" sz="1200" i="1">
                            <a:latin typeface="Cambria Math" panose="02040503050406030204" pitchFamily="18" charset="0"/>
                          </a:rPr>
                        </m:ctrlPr>
                      </m:sSubPr>
                      <m:e>
                        <m:r>
                          <m:rPr>
                            <m:sty m:val="p"/>
                          </m:rPr>
                          <a:rPr lang="ko-KR" altLang="en-US" sz="1200" i="0">
                            <a:latin typeface="Cambria Math" panose="02040503050406030204" pitchFamily="18" charset="0"/>
                          </a:rPr>
                          <m:t>β</m:t>
                        </m:r>
                      </m:e>
                      <m:sub>
                        <m:r>
                          <m:rPr>
                            <m:sty m:val="p"/>
                          </m:rPr>
                          <a:rPr lang="en-US" altLang="ko-KR" sz="1200" b="0" i="0" smtClean="0">
                            <a:latin typeface="Cambria Math" panose="02040503050406030204" pitchFamily="18" charset="0"/>
                          </a:rPr>
                          <m:t>k</m:t>
                        </m:r>
                      </m:sub>
                    </m:sSub>
                  </m:oMath>
                </a14:m>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a:latin typeface="함초롬돋움" panose="020B0604000101010101" pitchFamily="50" charset="-127"/>
                    <a:ea typeface="함초롬돋움" panose="020B0604000101010101" pitchFamily="50" charset="-127"/>
                    <a:cs typeface="함초롬돋움" panose="020B0604000101010101" pitchFamily="50" charset="-127"/>
                  </a:rPr>
                  <a:t>:  coefficients</a:t>
                </a:r>
                <a:endPar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endParaRPr>
              </a:p>
              <a:p>
                <a14:m>
                  <m:oMath xmlns:m="http://schemas.openxmlformats.org/officeDocument/2006/math">
                    <m:sSub>
                      <m:sSubPr>
                        <m:ctrlPr>
                          <a:rPr lang="en-US" altLang="ko-KR" sz="1200" i="1">
                            <a:latin typeface="Cambria Math" panose="02040503050406030204" pitchFamily="18" charset="0"/>
                          </a:rPr>
                        </m:ctrlPr>
                      </m:sSubPr>
                      <m:e>
                        <m:r>
                          <m:rPr>
                            <m:sty m:val="p"/>
                          </m:rPr>
                          <a:rPr lang="ko-KR" altLang="en-US" sz="1200" i="0" smtClean="0">
                            <a:latin typeface="Cambria Math" panose="02040503050406030204" pitchFamily="18" charset="0"/>
                          </a:rPr>
                          <m:t>χ</m:t>
                        </m:r>
                      </m:e>
                      <m:sub>
                        <m:r>
                          <m:rPr>
                            <m:sty m:val="p"/>
                          </m:rPr>
                          <a:rPr lang="en-US" altLang="ko-KR" sz="1200" b="0" i="0" smtClean="0">
                            <a:latin typeface="Cambria Math" panose="02040503050406030204" pitchFamily="18" charset="0"/>
                          </a:rPr>
                          <m:t>k</m:t>
                        </m:r>
                      </m:sub>
                    </m:sSub>
                  </m:oMath>
                </a14:m>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a:latin typeface="함초롬돋움" panose="020B0604000101010101" pitchFamily="50" charset="-127"/>
                    <a:ea typeface="함초롬돋움" panose="020B0604000101010101" pitchFamily="50" charset="-127"/>
                    <a:cs typeface="함초롬돋움" panose="020B0604000101010101" pitchFamily="50" charset="-127"/>
                  </a:rPr>
                  <a:t>:  predictors</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mc:Choice>
        <mc:Fallback xmlns="">
          <p:sp>
            <p:nvSpPr>
              <p:cNvPr id="6" name="TextBox 5">
                <a:extLst>
                  <a:ext uri="{FF2B5EF4-FFF2-40B4-BE49-F238E27FC236}">
                    <a16:creationId xmlns:a16="http://schemas.microsoft.com/office/drawing/2014/main" id="{0525AB6B-AD1B-4583-B6D8-AC69040B9268}"/>
                  </a:ext>
                </a:extLst>
              </p:cNvPr>
              <p:cNvSpPr txBox="1">
                <a:spLocks noRot="1" noChangeAspect="1" noMove="1" noResize="1" noEditPoints="1" noAdjustHandles="1" noChangeArrowheads="1" noChangeShapeType="1" noTextEdit="1"/>
              </p:cNvSpPr>
              <p:nvPr/>
            </p:nvSpPr>
            <p:spPr>
              <a:xfrm>
                <a:off x="5724128" y="5455615"/>
                <a:ext cx="1707264" cy="830997"/>
              </a:xfrm>
              <a:prstGeom prst="rect">
                <a:avLst/>
              </a:prstGeom>
              <a:blipFill>
                <a:blip r:embed="rId3"/>
                <a:stretch>
                  <a:fillRect t="-1471" b="-441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B6763F8-7462-47CD-9C62-6F5A7CDC2E1B}"/>
                  </a:ext>
                </a:extLst>
              </p:cNvPr>
              <p:cNvSpPr txBox="1"/>
              <p:nvPr/>
            </p:nvSpPr>
            <p:spPr>
              <a:xfrm>
                <a:off x="395536" y="5427938"/>
                <a:ext cx="5328592" cy="56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ea typeface="Cambria Math" panose="02040503050406030204" pitchFamily="18" charset="0"/>
                        </a:rPr>
                        <m:t>𝑝</m:t>
                      </m:r>
                      <m:r>
                        <a:rPr lang="en-US" altLang="ko-KR" i="1" smtClean="0">
                          <a:latin typeface="Cambria Math" panose="02040503050406030204" pitchFamily="18" charset="0"/>
                          <a:ea typeface="Cambria Math" panose="02040503050406030204" pitchFamily="18" charset="0"/>
                        </a:rPr>
                        <m:t>= </m:t>
                      </m:r>
                      <m:f>
                        <m:fPr>
                          <m:ctrlPr>
                            <a:rPr lang="en-US" altLang="ko-KR" b="0" i="1" smtClean="0">
                              <a:latin typeface="Cambria Math" panose="02040503050406030204" pitchFamily="18" charset="0"/>
                              <a:ea typeface="Cambria Math" panose="02040503050406030204" pitchFamily="18" charset="0"/>
                            </a:rPr>
                          </m:ctrlPr>
                        </m:fPr>
                        <m:num>
                          <m:r>
                            <a:rPr lang="en-US" altLang="ko-KR" b="0" i="1" smtClean="0">
                              <a:latin typeface="Cambria Math" panose="02040503050406030204" pitchFamily="18" charset="0"/>
                              <a:ea typeface="Cambria Math" panose="02040503050406030204" pitchFamily="18" charset="0"/>
                            </a:rPr>
                            <m:t>1</m:t>
                          </m:r>
                        </m:num>
                        <m:den>
                          <m:r>
                            <a:rPr lang="en-US" altLang="ko-KR" i="1">
                              <a:latin typeface="Cambria Math" panose="02040503050406030204" pitchFamily="18" charset="0"/>
                              <a:ea typeface="Cambria Math" panose="02040503050406030204" pitchFamily="18" charset="0"/>
                            </a:rPr>
                            <m:t>1+</m:t>
                          </m:r>
                          <m:r>
                            <a:rPr lang="en-US" altLang="ko-KR" i="1">
                              <a:latin typeface="Cambria Math" panose="02040503050406030204" pitchFamily="18" charset="0"/>
                              <a:ea typeface="Cambria Math" panose="02040503050406030204" pitchFamily="18" charset="0"/>
                            </a:rPr>
                            <m:t>𝑒𝑥𝑝</m:t>
                          </m:r>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𝛽</m:t>
                              </m:r>
                            </m:e>
                            <m:sub>
                              <m:r>
                                <a:rPr lang="en-US" altLang="ko-KR" i="1">
                                  <a:latin typeface="Cambria Math" panose="02040503050406030204" pitchFamily="18" charset="0"/>
                                  <a:ea typeface="Cambria Math" panose="02040503050406030204" pitchFamily="18" charset="0"/>
                                </a:rPr>
                                <m:t>0</m:t>
                              </m:r>
                            </m:sub>
                          </m:sSub>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𝛽</m:t>
                              </m:r>
                            </m:e>
                            <m:sub>
                              <m:r>
                                <a:rPr lang="en-US" altLang="ko-KR" i="1">
                                  <a:latin typeface="Cambria Math" panose="02040503050406030204" pitchFamily="18" charset="0"/>
                                  <a:ea typeface="Cambria Math" panose="02040503050406030204" pitchFamily="18" charset="0"/>
                                </a:rPr>
                                <m:t>1</m:t>
                              </m:r>
                            </m:sub>
                          </m:sSub>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𝜒</m:t>
                              </m:r>
                            </m:e>
                            <m:sub>
                              <m:r>
                                <a:rPr lang="en-US" altLang="ko-KR" i="1">
                                  <a:latin typeface="Cambria Math" panose="02040503050406030204" pitchFamily="18" charset="0"/>
                                  <a:ea typeface="Cambria Math" panose="02040503050406030204" pitchFamily="18" charset="0"/>
                                </a:rPr>
                                <m:t>1</m:t>
                              </m:r>
                            </m:sub>
                          </m:sSub>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𝛽</m:t>
                              </m:r>
                            </m:e>
                            <m:sub>
                              <m:r>
                                <a:rPr lang="en-US" altLang="ko-KR" i="1">
                                  <a:latin typeface="Cambria Math" panose="02040503050406030204" pitchFamily="18" charset="0"/>
                                  <a:ea typeface="Cambria Math" panose="02040503050406030204" pitchFamily="18" charset="0"/>
                                </a:rPr>
                                <m:t>2</m:t>
                              </m:r>
                            </m:sub>
                          </m:sSub>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𝜒</m:t>
                              </m:r>
                            </m:e>
                            <m:sub>
                              <m:r>
                                <a:rPr lang="en-US" altLang="ko-KR" i="1">
                                  <a:latin typeface="Cambria Math" panose="02040503050406030204" pitchFamily="18" charset="0"/>
                                  <a:ea typeface="Cambria Math" panose="02040503050406030204" pitchFamily="18" charset="0"/>
                                </a:rPr>
                                <m:t>2</m:t>
                              </m:r>
                            </m:sub>
                          </m:sSub>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𝛽</m:t>
                              </m:r>
                            </m:e>
                            <m:sub>
                              <m:r>
                                <a:rPr lang="en-US" altLang="ko-KR" i="1">
                                  <a:latin typeface="Cambria Math" panose="02040503050406030204" pitchFamily="18" charset="0"/>
                                  <a:ea typeface="Cambria Math" panose="02040503050406030204" pitchFamily="18" charset="0"/>
                                </a:rPr>
                                <m:t>𝑘</m:t>
                              </m:r>
                            </m:sub>
                          </m:sSub>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𝜒</m:t>
                              </m:r>
                            </m:e>
                            <m:sub>
                              <m:r>
                                <a:rPr lang="en-US" altLang="ko-KR" i="1">
                                  <a:latin typeface="Cambria Math" panose="02040503050406030204" pitchFamily="18" charset="0"/>
                                  <a:ea typeface="Cambria Math" panose="02040503050406030204" pitchFamily="18" charset="0"/>
                                </a:rPr>
                                <m:t>𝑘</m:t>
                              </m:r>
                            </m:sub>
                          </m:sSub>
                          <m:r>
                            <a:rPr lang="en-US" altLang="ko-KR" i="1">
                              <a:latin typeface="Cambria Math" panose="02040503050406030204" pitchFamily="18" charset="0"/>
                              <a:ea typeface="Cambria Math" panose="02040503050406030204" pitchFamily="18" charset="0"/>
                            </a:rPr>
                            <m:t>)</m:t>
                          </m:r>
                        </m:den>
                      </m:f>
                    </m:oMath>
                  </m:oMathPara>
                </a14:m>
                <a:endParaRPr lang="ko-KR" altLang="en-US" dirty="0"/>
              </a:p>
            </p:txBody>
          </p:sp>
        </mc:Choice>
        <mc:Fallback xmlns="">
          <p:sp>
            <p:nvSpPr>
              <p:cNvPr id="7" name="TextBox 6">
                <a:extLst>
                  <a:ext uri="{FF2B5EF4-FFF2-40B4-BE49-F238E27FC236}">
                    <a16:creationId xmlns:a16="http://schemas.microsoft.com/office/drawing/2014/main" id="{CB6763F8-7462-47CD-9C62-6F5A7CDC2E1B}"/>
                  </a:ext>
                </a:extLst>
              </p:cNvPr>
              <p:cNvSpPr txBox="1">
                <a:spLocks noRot="1" noChangeAspect="1" noMove="1" noResize="1" noEditPoints="1" noAdjustHandles="1" noChangeArrowheads="1" noChangeShapeType="1" noTextEdit="1"/>
              </p:cNvSpPr>
              <p:nvPr/>
            </p:nvSpPr>
            <p:spPr>
              <a:xfrm>
                <a:off x="395536" y="5427938"/>
                <a:ext cx="5328592" cy="569580"/>
              </a:xfrm>
              <a:prstGeom prst="rect">
                <a:avLst/>
              </a:prstGeom>
              <a:blipFill>
                <a:blip r:embed="rId4"/>
                <a:stretch>
                  <a:fillRect/>
                </a:stretch>
              </a:blipFill>
            </p:spPr>
            <p:txBody>
              <a:bodyPr/>
              <a:lstStyle/>
              <a:p>
                <a:r>
                  <a:rPr lang="ko-KR" altLang="en-US">
                    <a:noFill/>
                  </a:rPr>
                  <a:t> </a:t>
                </a:r>
              </a:p>
            </p:txBody>
          </p:sp>
        </mc:Fallback>
      </mc:AlternateContent>
      <p:sp>
        <p:nvSpPr>
          <p:cNvPr id="8" name="직사각형 7">
            <a:extLst>
              <a:ext uri="{FF2B5EF4-FFF2-40B4-BE49-F238E27FC236}">
                <a16:creationId xmlns:a16="http://schemas.microsoft.com/office/drawing/2014/main" id="{682F009D-F2DA-4F82-AFCD-9CDE42BC1A73}"/>
              </a:ext>
            </a:extLst>
          </p:cNvPr>
          <p:cNvSpPr/>
          <p:nvPr/>
        </p:nvSpPr>
        <p:spPr>
          <a:xfrm>
            <a:off x="323528" y="4207398"/>
            <a:ext cx="8568952" cy="830997"/>
          </a:xfrm>
          <a:prstGeom prst="rect">
            <a:avLst/>
          </a:prstGeom>
        </p:spPr>
        <p:txBody>
          <a:bodyPr wrap="square">
            <a:spAutoFit/>
          </a:bodyPr>
          <a:lstStyle/>
          <a:p>
            <a:pPr algn="just">
              <a:spcBef>
                <a:spcPts val="600"/>
              </a:spcBef>
            </a:pPr>
            <a:r>
              <a:rPr lang="en-US" altLang="ko-KR" sz="1600" b="1">
                <a:solidFill>
                  <a:srgbClr val="103D6E"/>
                </a:solidFill>
                <a:latin typeface="Arial" panose="020B0604020202020204" pitchFamily="34" charset="0"/>
                <a:ea typeface="함초롬돋움" panose="020B0604000101010101" pitchFamily="50" charset="-127"/>
                <a:cs typeface="Arial" panose="020B0604020202020204" pitchFamily="34" charset="0"/>
              </a:rPr>
              <a:t>(Logistic regression) </a:t>
            </a:r>
            <a:r>
              <a:rPr lang="en-US" altLang="ko-KR" sz="1600">
                <a:solidFill>
                  <a:srgbClr val="103D6E"/>
                </a:solidFill>
                <a:latin typeface="Arial" panose="020B0604020202020204" pitchFamily="34" charset="0"/>
                <a:ea typeface="함초롬돋움" panose="020B0604000101010101" pitchFamily="50" charset="-127"/>
                <a:cs typeface="Arial" panose="020B0604020202020204" pitchFamily="34" charset="0"/>
              </a:rPr>
              <a:t>Algorithm that predicts the probability of data falling into a category with a value between 0 and 1, and then categorizes it into that class if the probability is greater than or equal to 0.5 for the rapid intensification of a typhoon.</a:t>
            </a:r>
            <a:endPar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endParaRPr>
          </a:p>
        </p:txBody>
      </p:sp>
      <p:pic>
        <p:nvPicPr>
          <p:cNvPr id="9" name="그림 8">
            <a:extLst>
              <a:ext uri="{FF2B5EF4-FFF2-40B4-BE49-F238E27FC236}">
                <a16:creationId xmlns:a16="http://schemas.microsoft.com/office/drawing/2014/main" id="{98EF7F04-D2AA-4A89-A4B7-935A0E90A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10" name="TextBox 28">
            <a:extLst>
              <a:ext uri="{FF2B5EF4-FFF2-40B4-BE49-F238E27FC236}">
                <a16:creationId xmlns:a16="http://schemas.microsoft.com/office/drawing/2014/main" id="{EA86390D-A1E1-4434-B4A3-007718BF9D23}"/>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3. Data and Methods</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2" name="TextBox 1">
            <a:extLst>
              <a:ext uri="{FF2B5EF4-FFF2-40B4-BE49-F238E27FC236}">
                <a16:creationId xmlns:a16="http://schemas.microsoft.com/office/drawing/2014/main" id="{54C2067D-4C48-46A9-9081-A7BF09377037}"/>
              </a:ext>
            </a:extLst>
          </p:cNvPr>
          <p:cNvSpPr txBox="1"/>
          <p:nvPr/>
        </p:nvSpPr>
        <p:spPr>
          <a:xfrm>
            <a:off x="205236" y="1052736"/>
            <a:ext cx="1941557" cy="369332"/>
          </a:xfrm>
          <a:prstGeom prst="rect">
            <a:avLst/>
          </a:prstGeom>
          <a:noFill/>
        </p:spPr>
        <p:txBody>
          <a:bodyPr wrap="none" rtlCol="0">
            <a:spAutoFit/>
          </a:bodyPr>
          <a:lstStyle/>
          <a:p>
            <a:r>
              <a:rPr lang="en-US" altLang="ko-KR" b="1">
                <a:solidFill>
                  <a:srgbClr val="103D6E"/>
                </a:solidFill>
              </a:rPr>
              <a:t>Period and Data</a:t>
            </a:r>
            <a:endParaRPr lang="ko-KR" altLang="en-US" b="1">
              <a:solidFill>
                <a:srgbClr val="103D6E"/>
              </a:solidFill>
            </a:endParaRPr>
          </a:p>
        </p:txBody>
      </p:sp>
      <p:sp>
        <p:nvSpPr>
          <p:cNvPr id="11" name="TextBox 10">
            <a:extLst>
              <a:ext uri="{FF2B5EF4-FFF2-40B4-BE49-F238E27FC236}">
                <a16:creationId xmlns:a16="http://schemas.microsoft.com/office/drawing/2014/main" id="{FB069E8E-EDCE-40E2-A7A4-84EDA95389D5}"/>
              </a:ext>
            </a:extLst>
          </p:cNvPr>
          <p:cNvSpPr txBox="1"/>
          <p:nvPr/>
        </p:nvSpPr>
        <p:spPr>
          <a:xfrm>
            <a:off x="205236" y="3838066"/>
            <a:ext cx="1620957" cy="369332"/>
          </a:xfrm>
          <a:prstGeom prst="rect">
            <a:avLst/>
          </a:prstGeom>
          <a:noFill/>
        </p:spPr>
        <p:txBody>
          <a:bodyPr wrap="none" rtlCol="0">
            <a:spAutoFit/>
          </a:bodyPr>
          <a:lstStyle/>
          <a:p>
            <a:r>
              <a:rPr lang="en-US" altLang="ko-KR" b="1">
                <a:solidFill>
                  <a:srgbClr val="103D6E"/>
                </a:solidFill>
              </a:rPr>
              <a:t>Methodology</a:t>
            </a:r>
            <a:endParaRPr lang="ko-KR" altLang="en-US" b="1">
              <a:solidFill>
                <a:srgbClr val="103D6E"/>
              </a:solidFill>
            </a:endParaRPr>
          </a:p>
        </p:txBody>
      </p:sp>
    </p:spTree>
    <p:extLst>
      <p:ext uri="{BB962C8B-B14F-4D97-AF65-F5344CB8AC3E}">
        <p14:creationId xmlns:p14="http://schemas.microsoft.com/office/powerpoint/2010/main" val="408024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표 2">
                <a:extLst>
                  <a:ext uri="{FF2B5EF4-FFF2-40B4-BE49-F238E27FC236}">
                    <a16:creationId xmlns:a16="http://schemas.microsoft.com/office/drawing/2014/main" id="{91EF45EF-9689-4247-BD22-65AC4F3AFFF5}"/>
                  </a:ext>
                </a:extLst>
              </p:cNvPr>
              <p:cNvGraphicFramePr>
                <a:graphicFrameLocks noGrp="1"/>
              </p:cNvGraphicFramePr>
              <p:nvPr>
                <p:extLst>
                  <p:ext uri="{D42A27DB-BD31-4B8C-83A1-F6EECF244321}">
                    <p14:modId xmlns:p14="http://schemas.microsoft.com/office/powerpoint/2010/main" val="2146512481"/>
                  </p:ext>
                </p:extLst>
              </p:nvPr>
            </p:nvGraphicFramePr>
            <p:xfrm>
              <a:off x="335146" y="1602349"/>
              <a:ext cx="8485326" cy="4634963"/>
            </p:xfrm>
            <a:graphic>
              <a:graphicData uri="http://schemas.openxmlformats.org/drawingml/2006/table">
                <a:tbl>
                  <a:tblPr firstRow="1" bandRow="1">
                    <a:tableStyleId>{5940675A-B579-460E-94D1-54222C63F5DA}</a:tableStyleId>
                  </a:tblPr>
                  <a:tblGrid>
                    <a:gridCol w="848533">
                      <a:extLst>
                        <a:ext uri="{9D8B030D-6E8A-4147-A177-3AD203B41FA5}">
                          <a16:colId xmlns:a16="http://schemas.microsoft.com/office/drawing/2014/main" val="1109204916"/>
                        </a:ext>
                      </a:extLst>
                    </a:gridCol>
                    <a:gridCol w="3394130">
                      <a:extLst>
                        <a:ext uri="{9D8B030D-6E8A-4147-A177-3AD203B41FA5}">
                          <a16:colId xmlns:a16="http://schemas.microsoft.com/office/drawing/2014/main" val="3454909114"/>
                        </a:ext>
                      </a:extLst>
                    </a:gridCol>
                    <a:gridCol w="848533">
                      <a:extLst>
                        <a:ext uri="{9D8B030D-6E8A-4147-A177-3AD203B41FA5}">
                          <a16:colId xmlns:a16="http://schemas.microsoft.com/office/drawing/2014/main" val="2542043856"/>
                        </a:ext>
                      </a:extLst>
                    </a:gridCol>
                    <a:gridCol w="3394130">
                      <a:extLst>
                        <a:ext uri="{9D8B030D-6E8A-4147-A177-3AD203B41FA5}">
                          <a16:colId xmlns:a16="http://schemas.microsoft.com/office/drawing/2014/main" val="2757089720"/>
                        </a:ext>
                      </a:extLst>
                    </a:gridCol>
                  </a:tblGrid>
                  <a:tr h="440069">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Variable</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Description</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Variable</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Description</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extLst>
                      <a:ext uri="{0D108BD9-81ED-4DB2-BD59-A6C34878D82A}">
                        <a16:rowId xmlns:a16="http://schemas.microsoft.com/office/drawing/2014/main" val="1320184639"/>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VMX</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Maximum wind speed</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DIV</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200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divergence (r = 0-500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622935362"/>
                      </a:ext>
                    </a:extLst>
                  </a:tr>
                  <a:tr h="440069">
                    <a:tc>
                      <a:txBody>
                        <a:bodyPr/>
                        <a:lstStyle/>
                        <a:p>
                          <a:pPr algn="ctr" latinLnBrk="1"/>
                          <a14:m>
                            <m:oMath xmlns:m="http://schemas.openxmlformats.org/officeDocument/2006/math">
                              <m:r>
                                <a:rPr lang="ko-KR" altLang="en-US" sz="1200" i="1" smtClean="0">
                                  <a:latin typeface="Cambria Math" panose="02040503050406030204" pitchFamily="18" charset="0"/>
                                  <a:ea typeface="함초롬돋움" panose="020B0604000101010101" pitchFamily="50" charset="-127"/>
                                  <a:cs typeface="함초롬돋움" panose="020B0604000101010101" pitchFamily="50" charset="-127"/>
                                </a:rPr>
                                <m:t>∆</m:t>
                              </m:r>
                            </m:oMath>
                          </a14:m>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VMX</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Previous 6, 12, and 24h change in intensity</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CONV</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convergence (r = 0-500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597331497"/>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LAT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Latitude</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VORT</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relative vorticity (r = 0-500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147050268"/>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LON</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Longitude</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TCHP</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Tropical cyclone heat potential (r = 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4165369203"/>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R30</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Radius of 30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kt</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wind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SST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Sea surface temperature (r = 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3893333638"/>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SPD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Translational</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speed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MPI</a:t>
                          </a:r>
                          <a:r>
                            <a:rPr lang="en-US" altLang="ko-KR" sz="1200"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Maximum potential intensity (r = 0-200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3804185827"/>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VWS</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200-850, 500-850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vertical</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wind</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shear</a:t>
                          </a:r>
                        </a:p>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 = 200-800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DAT</a:t>
                          </a:r>
                          <a:r>
                            <a:rPr lang="en-US" altLang="ko-KR" sz="1200" b="1"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b="1" baseline="-250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Depth –averaged temperature (r = 0-200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1719151156"/>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EPT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200, 300, 500, 700, 850, 925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a:t>
                          </a:r>
                        </a:p>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equivalent potential temperature (r = 0-300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POT</a:t>
                          </a:r>
                          <a:r>
                            <a:rPr lang="en-US" altLang="ko-KR" sz="1200"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Potential intensity (r = 0-200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142089301"/>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RH</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300-500, 500, 500-700, 700-850, 850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a:t>
                          </a:r>
                        </a:p>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relative humidity (r = 200-800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rPr>
                            <a:t>NGR</a:t>
                          </a:r>
                          <a:r>
                            <a:rPr lang="en-US" altLang="ko-KR" sz="1200" b="1" baseline="-25000">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b="1" baseline="30000" dirty="0">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Net energy gain rate (r = 0-200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1307103698"/>
                      </a:ext>
                    </a:extLst>
                  </a:tr>
                </a:tbl>
              </a:graphicData>
            </a:graphic>
          </p:graphicFrame>
        </mc:Choice>
        <mc:Fallback xmlns="">
          <p:graphicFrame>
            <p:nvGraphicFramePr>
              <p:cNvPr id="3" name="표 2">
                <a:extLst>
                  <a:ext uri="{FF2B5EF4-FFF2-40B4-BE49-F238E27FC236}">
                    <a16:creationId xmlns:a16="http://schemas.microsoft.com/office/drawing/2014/main" id="{91EF45EF-9689-4247-BD22-65AC4F3AFFF5}"/>
                  </a:ext>
                </a:extLst>
              </p:cNvPr>
              <p:cNvGraphicFramePr>
                <a:graphicFrameLocks noGrp="1"/>
              </p:cNvGraphicFramePr>
              <p:nvPr>
                <p:extLst>
                  <p:ext uri="{D42A27DB-BD31-4B8C-83A1-F6EECF244321}">
                    <p14:modId xmlns:p14="http://schemas.microsoft.com/office/powerpoint/2010/main" val="2146512481"/>
                  </p:ext>
                </p:extLst>
              </p:nvPr>
            </p:nvGraphicFramePr>
            <p:xfrm>
              <a:off x="335146" y="1602349"/>
              <a:ext cx="8485326" cy="4634963"/>
            </p:xfrm>
            <a:graphic>
              <a:graphicData uri="http://schemas.openxmlformats.org/drawingml/2006/table">
                <a:tbl>
                  <a:tblPr firstRow="1" bandRow="1">
                    <a:tableStyleId>{5940675A-B579-460E-94D1-54222C63F5DA}</a:tableStyleId>
                  </a:tblPr>
                  <a:tblGrid>
                    <a:gridCol w="848533">
                      <a:extLst>
                        <a:ext uri="{9D8B030D-6E8A-4147-A177-3AD203B41FA5}">
                          <a16:colId xmlns:a16="http://schemas.microsoft.com/office/drawing/2014/main" val="1109204916"/>
                        </a:ext>
                      </a:extLst>
                    </a:gridCol>
                    <a:gridCol w="3394130">
                      <a:extLst>
                        <a:ext uri="{9D8B030D-6E8A-4147-A177-3AD203B41FA5}">
                          <a16:colId xmlns:a16="http://schemas.microsoft.com/office/drawing/2014/main" val="3454909114"/>
                        </a:ext>
                      </a:extLst>
                    </a:gridCol>
                    <a:gridCol w="848533">
                      <a:extLst>
                        <a:ext uri="{9D8B030D-6E8A-4147-A177-3AD203B41FA5}">
                          <a16:colId xmlns:a16="http://schemas.microsoft.com/office/drawing/2014/main" val="2542043856"/>
                        </a:ext>
                      </a:extLst>
                    </a:gridCol>
                    <a:gridCol w="3394130">
                      <a:extLst>
                        <a:ext uri="{9D8B030D-6E8A-4147-A177-3AD203B41FA5}">
                          <a16:colId xmlns:a16="http://schemas.microsoft.com/office/drawing/2014/main" val="2757089720"/>
                        </a:ext>
                      </a:extLst>
                    </a:gridCol>
                  </a:tblGrid>
                  <a:tr h="440069">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Variable</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Description</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Variable</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tc>
                      <a:txBody>
                        <a:bodyPr/>
                        <a:lstStyle/>
                        <a:p>
                          <a:pPr algn="ctr" latinLnBrk="1"/>
                          <a:r>
                            <a:rPr lang="en-US" altLang="ko-KR" sz="1200" b="1">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rPr>
                            <a:t>Description</a:t>
                          </a:r>
                          <a:endParaRPr lang="ko-KR" altLang="en-US" sz="1200" b="1" dirty="0">
                            <a:solidFill>
                              <a:schemeClr val="tx2">
                                <a:lumMod val="75000"/>
                              </a:schemeClr>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noFill/>
                      </a:tcPr>
                    </a:tc>
                    <a:extLst>
                      <a:ext uri="{0D108BD9-81ED-4DB2-BD59-A6C34878D82A}">
                        <a16:rowId xmlns:a16="http://schemas.microsoft.com/office/drawing/2014/main" val="1320184639"/>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VMX</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Maximum wind speed</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DIV</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200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divergence (r = 0-500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622935362"/>
                      </a:ext>
                    </a:extLst>
                  </a:tr>
                  <a:tr h="440069">
                    <a:tc>
                      <a:txBody>
                        <a:bodyPr/>
                        <a:lstStyle/>
                        <a:p>
                          <a:endParaRPr lang="ko-KR"/>
                        </a:p>
                      </a:txBody>
                      <a:tcPr anchor="ctr">
                        <a:blipFill>
                          <a:blip r:embed="rId2"/>
                          <a:stretch>
                            <a:fillRect l="-719" t="-202778" r="-904317" b="-766667"/>
                          </a:stretch>
                        </a:blip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Previous 6, 12, and 24h change in intensity</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CONV</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convergence (r = 0-500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597331497"/>
                      </a:ext>
                    </a:extLst>
                  </a:tr>
                  <a:tr h="440069">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LAT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Latitude</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VORT</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relative vorticity (r = 0-500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147050268"/>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LON</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Longitude</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TCHP</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Tropical cyclone heat potential (r = 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4165369203"/>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R30</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Radius of 30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kt</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wind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SST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Sea surface temperature (r = 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3893333638"/>
                      </a:ext>
                    </a:extLst>
                  </a:tr>
                  <a:tr h="440069">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SPD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Translational</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speed</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MPI</a:t>
                          </a:r>
                          <a:r>
                            <a:rPr lang="en-US" altLang="ko-KR" sz="1200"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Maximum potential intensity (r = 0-200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3804185827"/>
                      </a:ext>
                    </a:extLst>
                  </a:tr>
                  <a:tr h="457200">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VWS</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200-850, 500-850 </a:t>
                          </a:r>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 vertical</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wind</a:t>
                          </a:r>
                          <a:r>
                            <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rPr>
                            <a:t> </a:t>
                          </a:r>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shear</a:t>
                          </a:r>
                        </a:p>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(r = 200-800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DAT</a:t>
                          </a:r>
                          <a:r>
                            <a:rPr lang="en-US" altLang="ko-KR" sz="1200" b="1"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b="1" baseline="-250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Depth –averaged temperature (r = 0-200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1719151156"/>
                      </a:ext>
                    </a:extLst>
                  </a:tr>
                  <a:tr h="640080">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EPT</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200, 300, 500, 700, 850, 925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a:t>
                          </a:r>
                        </a:p>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equivalent potential temperature (r = 0-300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dirty="0" err="1">
                              <a:latin typeface="함초롬돋움" panose="020B0604000101010101" pitchFamily="50" charset="-127"/>
                              <a:ea typeface="함초롬돋움" panose="020B0604000101010101" pitchFamily="50" charset="-127"/>
                              <a:cs typeface="함초롬돋움" panose="020B0604000101010101" pitchFamily="50" charset="-127"/>
                            </a:rPr>
                            <a:t>POT</a:t>
                          </a:r>
                          <a:r>
                            <a:rPr lang="en-US" altLang="ko-KR" sz="1200" baseline="-25000" dirty="0" err="1">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Potential intensity (r = 0-200 km)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2142089301"/>
                      </a:ext>
                    </a:extLst>
                  </a:tr>
                  <a:tr h="457200">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RH</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300-500, 500, 500-700, 700-850, 850 </a:t>
                          </a:r>
                          <a:r>
                            <a:rPr lang="en-US" altLang="ko-KR" sz="1200" b="1" dirty="0" err="1">
                              <a:latin typeface="함초롬돋움" panose="020B0604000101010101" pitchFamily="50" charset="-127"/>
                              <a:ea typeface="함초롬돋움" panose="020B0604000101010101" pitchFamily="50" charset="-127"/>
                              <a:cs typeface="함초롬돋움" panose="020B0604000101010101" pitchFamily="50" charset="-127"/>
                            </a:rPr>
                            <a:t>hPa</a:t>
                          </a:r>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 </a:t>
                          </a:r>
                        </a:p>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relative humidity (r = 200-800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tc>
                      <a:txBody>
                        <a:bodyPr/>
                        <a:lstStyle/>
                        <a:p>
                          <a:pPr algn="ctr" latinLnBrk="1"/>
                          <a:r>
                            <a:rPr lang="en-US" altLang="ko-KR" sz="1200" b="1">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rPr>
                            <a:t>NGR</a:t>
                          </a:r>
                          <a:r>
                            <a:rPr lang="en-US" altLang="ko-KR" sz="1200" b="1" baseline="-25000">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rPr>
                            <a:t>h</a:t>
                          </a:r>
                          <a:endParaRPr lang="ko-KR" altLang="en-US" sz="1200" b="1" baseline="30000" dirty="0">
                            <a:solidFill>
                              <a:srgbClr val="FF0000"/>
                            </a:solidFill>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solidFill>
                          <a:schemeClr val="accent1">
                            <a:lumMod val="20000"/>
                            <a:lumOff val="80000"/>
                          </a:schemeClr>
                        </a:solidFill>
                      </a:tcPr>
                    </a:tc>
                    <a:tc>
                      <a:txBody>
                        <a:bodyPr/>
                        <a:lstStyle/>
                        <a:p>
                          <a:pPr algn="ctr" latinLnBrk="1"/>
                          <a:r>
                            <a:rPr lang="en-US" altLang="ko-KR" sz="1200" b="1" dirty="0">
                              <a:latin typeface="함초롬돋움" panose="020B0604000101010101" pitchFamily="50" charset="-127"/>
                              <a:ea typeface="함초롬돋움" panose="020B0604000101010101" pitchFamily="50" charset="-127"/>
                              <a:cs typeface="함초롬돋움" panose="020B0604000101010101" pitchFamily="50" charset="-127"/>
                            </a:rPr>
                            <a:t>Net energy gain rate (r = 0-200 km)</a:t>
                          </a:r>
                          <a:endParaRPr lang="ko-KR" altLang="en-US" sz="1200" b="1" dirty="0">
                            <a:latin typeface="함초롬돋움" panose="020B0604000101010101" pitchFamily="50" charset="-127"/>
                            <a:ea typeface="함초롬돋움" panose="020B0604000101010101" pitchFamily="50" charset="-127"/>
                            <a:cs typeface="함초롬돋움" panose="020B0604000101010101" pitchFamily="50" charset="-127"/>
                          </a:endParaRPr>
                        </a:p>
                      </a:txBody>
                      <a:tcPr anchor="ctr"/>
                    </a:tc>
                    <a:extLst>
                      <a:ext uri="{0D108BD9-81ED-4DB2-BD59-A6C34878D82A}">
                        <a16:rowId xmlns:a16="http://schemas.microsoft.com/office/drawing/2014/main" val="1307103698"/>
                      </a:ext>
                    </a:extLst>
                  </a:tr>
                </a:tbl>
              </a:graphicData>
            </a:graphic>
          </p:graphicFrame>
        </mc:Fallback>
      </mc:AlternateContent>
      <p:sp>
        <p:nvSpPr>
          <p:cNvPr id="4" name="TextBox 3">
            <a:extLst>
              <a:ext uri="{FF2B5EF4-FFF2-40B4-BE49-F238E27FC236}">
                <a16:creationId xmlns:a16="http://schemas.microsoft.com/office/drawing/2014/main" id="{E7EE3432-5226-4702-A04C-5F1895B3C3F6}"/>
              </a:ext>
            </a:extLst>
          </p:cNvPr>
          <p:cNvSpPr txBox="1"/>
          <p:nvPr/>
        </p:nvSpPr>
        <p:spPr>
          <a:xfrm>
            <a:off x="6917387" y="6330806"/>
            <a:ext cx="1903085" cy="276999"/>
          </a:xfrm>
          <a:prstGeom prst="rect">
            <a:avLst/>
          </a:prstGeom>
          <a:noFill/>
        </p:spPr>
        <p:txBody>
          <a:bodyPr wrap="none" rtlCol="0">
            <a:spAutoFit/>
          </a:bodyPr>
          <a:lstStyle/>
          <a:p>
            <a:r>
              <a:rPr lang="en-US" altLang="ko-KR" sz="1200" dirty="0">
                <a:latin typeface="함초롬돋움" panose="020B0604000101010101" pitchFamily="50" charset="-127"/>
                <a:ea typeface="함초롬돋움" panose="020B0604000101010101" pitchFamily="50" charset="-127"/>
                <a:cs typeface="함초롬돋움" panose="020B0604000101010101" pitchFamily="50" charset="-127"/>
              </a:rPr>
              <a:t>h = 10, 20, 30, … , 120 m</a:t>
            </a:r>
            <a:endParaRPr lang="ko-KR" altLang="en-US" sz="1200" dirty="0">
              <a:latin typeface="함초롬돋움" panose="020B0604000101010101" pitchFamily="50" charset="-127"/>
              <a:ea typeface="함초롬돋움" panose="020B0604000101010101" pitchFamily="50" charset="-127"/>
              <a:cs typeface="함초롬돋움" panose="020B0604000101010101" pitchFamily="50" charset="-127"/>
            </a:endParaRPr>
          </a:p>
        </p:txBody>
      </p:sp>
      <p:pic>
        <p:nvPicPr>
          <p:cNvPr id="5" name="그림 4">
            <a:extLst>
              <a:ext uri="{FF2B5EF4-FFF2-40B4-BE49-F238E27FC236}">
                <a16:creationId xmlns:a16="http://schemas.microsoft.com/office/drawing/2014/main" id="{86CE82D0-633F-4F9E-BC35-FA8E411A9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7" name="TextBox 28">
            <a:extLst>
              <a:ext uri="{FF2B5EF4-FFF2-40B4-BE49-F238E27FC236}">
                <a16:creationId xmlns:a16="http://schemas.microsoft.com/office/drawing/2014/main" id="{C4A93FA3-C856-4AB0-A3AD-F8CC6123651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4. Construction of the Prediction Model</a:t>
            </a:r>
            <a:endParaRPr lang="ko-KR" altLang="en-US" b="1" dirty="0">
              <a:solidFill>
                <a:schemeClr val="bg1"/>
              </a:solidFill>
              <a:latin typeface="Arial" pitchFamily="34" charset="0"/>
              <a:ea typeface="-윤고딕340" panose="02030504000101010101" pitchFamily="18" charset="-127"/>
              <a:cs typeface="Arial" pitchFamily="34" charset="0"/>
            </a:endParaRPr>
          </a:p>
        </p:txBody>
      </p:sp>
      <p:sp>
        <p:nvSpPr>
          <p:cNvPr id="8" name="TextBox 7">
            <a:extLst>
              <a:ext uri="{FF2B5EF4-FFF2-40B4-BE49-F238E27FC236}">
                <a16:creationId xmlns:a16="http://schemas.microsoft.com/office/drawing/2014/main" id="{B7938F3E-BF00-4A42-AF72-EBE24DC87AC3}"/>
              </a:ext>
            </a:extLst>
          </p:cNvPr>
          <p:cNvSpPr txBox="1"/>
          <p:nvPr/>
        </p:nvSpPr>
        <p:spPr>
          <a:xfrm>
            <a:off x="205236" y="1115452"/>
            <a:ext cx="4916731" cy="369332"/>
          </a:xfrm>
          <a:prstGeom prst="rect">
            <a:avLst/>
          </a:prstGeom>
          <a:noFill/>
        </p:spPr>
        <p:txBody>
          <a:bodyPr wrap="none" rtlCol="0">
            <a:spAutoFit/>
          </a:bodyPr>
          <a:lstStyle/>
          <a:p>
            <a:r>
              <a:rPr lang="en-US" altLang="ko-KR" b="1">
                <a:solidFill>
                  <a:srgbClr val="103D6E"/>
                </a:solidFill>
              </a:rPr>
              <a:t>Predictor Candidates ( Influencing Factors)</a:t>
            </a:r>
            <a:endParaRPr lang="ko-KR" altLang="en-US" b="1">
              <a:solidFill>
                <a:srgbClr val="103D6E"/>
              </a:solidFill>
            </a:endParaRPr>
          </a:p>
        </p:txBody>
      </p:sp>
    </p:spTree>
    <p:extLst>
      <p:ext uri="{BB962C8B-B14F-4D97-AF65-F5344CB8AC3E}">
        <p14:creationId xmlns:p14="http://schemas.microsoft.com/office/powerpoint/2010/main" val="75136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379FFACB-DC9C-4714-A0B1-97C874B20002}"/>
              </a:ext>
            </a:extLst>
          </p:cNvPr>
          <p:cNvSpPr/>
          <p:nvPr/>
        </p:nvSpPr>
        <p:spPr>
          <a:xfrm>
            <a:off x="432048" y="1447484"/>
            <a:ext cx="8388424" cy="1736373"/>
          </a:xfrm>
          <a:prstGeom prst="rect">
            <a:avLst/>
          </a:prstGeom>
        </p:spPr>
        <p:txBody>
          <a:bodyPr wrap="square">
            <a:spAutoFit/>
          </a:bodyPr>
          <a:lstStyle/>
          <a:p>
            <a:pPr marL="285750" indent="-285750" algn="just">
              <a:lnSpc>
                <a:spcPct val="130000"/>
              </a:lnSpc>
              <a:spcBef>
                <a:spcPts val="600"/>
              </a:spcBef>
              <a:buFont typeface="Wingdings" panose="05000000000000000000" pitchFamily="2" charset="2"/>
              <a:buChar char="v"/>
            </a:pPr>
            <a:r>
              <a:rPr lang="en-US" altLang="ko-KR" sz="16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Based on the MPI </a:t>
            </a: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with the variation of the wind stress coefficient with wind speed and the depth averaged temperature, the thermodynamic net energy gain rate. </a:t>
            </a:r>
          </a:p>
          <a:p>
            <a:pPr marL="285750" indent="-285750" algn="just">
              <a:lnSpc>
                <a:spcPct val="130000"/>
              </a:lnSpc>
              <a:spcBef>
                <a:spcPts val="600"/>
              </a:spcBef>
              <a:buFont typeface="Wingdings" panose="05000000000000000000" pitchFamily="2" charset="2"/>
              <a:buChar char="v"/>
            </a:pPr>
            <a:r>
              <a:rPr lang="en-US" altLang="ko-KR" sz="16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G is the rate of energy gained </a:t>
            </a: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by typhoons and </a:t>
            </a:r>
            <a:r>
              <a:rPr lang="en-US" altLang="ko-KR" sz="1600" b="1" dirty="0">
                <a:solidFill>
                  <a:srgbClr val="103D6E"/>
                </a:solidFill>
                <a:latin typeface="Arial" panose="020B0604020202020204" pitchFamily="34" charset="0"/>
                <a:ea typeface="함초롬돋움" panose="020B0604000101010101" pitchFamily="50" charset="-127"/>
                <a:cs typeface="Arial" panose="020B0604020202020204" pitchFamily="34" charset="0"/>
              </a:rPr>
              <a:t>D is the rate of energy lost</a:t>
            </a:r>
            <a:r>
              <a:rPr lang="en-US" altLang="ko-KR" sz="1600" dirty="0">
                <a:solidFill>
                  <a:srgbClr val="103D6E"/>
                </a:solidFill>
                <a:latin typeface="Arial" panose="020B0604020202020204" pitchFamily="34" charset="0"/>
                <a:ea typeface="함초롬돋움" panose="020B0604000101010101" pitchFamily="50" charset="-127"/>
                <a:cs typeface="Arial" panose="020B0604020202020204" pitchFamily="34" charset="0"/>
              </a:rPr>
              <a:t> by typhoons. Tropical Cyclone reach their maximum intensity when G = D. TCs will develop if G &gt; D, and weaken if G &lt; D (Lee et al., 2019).</a:t>
            </a:r>
          </a:p>
        </p:txBody>
      </p:sp>
      <p:pic>
        <p:nvPicPr>
          <p:cNvPr id="6" name="그림 5">
            <a:extLst>
              <a:ext uri="{FF2B5EF4-FFF2-40B4-BE49-F238E27FC236}">
                <a16:creationId xmlns:a16="http://schemas.microsoft.com/office/drawing/2014/main" id="{10C6D5AB-B2E4-4B1D-B6D4-8EDD1139A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672"/>
            <a:ext cx="8388424" cy="550040"/>
          </a:xfrm>
          <a:prstGeom prst="rect">
            <a:avLst/>
          </a:prstGeom>
        </p:spPr>
      </p:pic>
      <p:sp>
        <p:nvSpPr>
          <p:cNvPr id="7" name="TextBox 28">
            <a:extLst>
              <a:ext uri="{FF2B5EF4-FFF2-40B4-BE49-F238E27FC236}">
                <a16:creationId xmlns:a16="http://schemas.microsoft.com/office/drawing/2014/main" id="{86292198-4A63-4EB1-A188-84B1CADFEFB8}"/>
              </a:ext>
            </a:extLst>
          </p:cNvPr>
          <p:cNvSpPr txBox="1">
            <a:spLocks noChangeArrowheads="1"/>
          </p:cNvSpPr>
          <p:nvPr/>
        </p:nvSpPr>
        <p:spPr bwMode="auto">
          <a:xfrm>
            <a:off x="-2604" y="332656"/>
            <a:ext cx="7958980" cy="369332"/>
          </a:xfrm>
          <a:prstGeom prst="rect">
            <a:avLst/>
          </a:prstGeom>
          <a:noFill/>
          <a:ln w="9525">
            <a:noFill/>
            <a:miter lim="800000"/>
            <a:headEnd/>
            <a:tailEnd/>
          </a:ln>
        </p:spPr>
        <p:txBody>
          <a:bodyPr wrap="square">
            <a:spAutoFit/>
          </a:bodyPr>
          <a:lstStyle/>
          <a:p>
            <a:r>
              <a:rPr lang="en-US" altLang="ko-KR" b="1">
                <a:solidFill>
                  <a:schemeClr val="bg1"/>
                </a:solidFill>
                <a:latin typeface="Arial" panose="020B0604020202020204" pitchFamily="34" charset="0"/>
                <a:cs typeface="Arial" pitchFamily="34" charset="0"/>
              </a:rPr>
              <a:t>4. Construction of the Prediction Model</a:t>
            </a:r>
            <a:endParaRPr lang="ko-KR" altLang="en-US" b="1" dirty="0">
              <a:solidFill>
                <a:schemeClr val="bg1"/>
              </a:solidFill>
              <a:latin typeface="Arial" pitchFamily="34" charset="0"/>
              <a:ea typeface="-윤고딕340" panose="02030504000101010101" pitchFamily="18" charset="-127"/>
              <a:cs typeface="Arial"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2BE38D-5193-4694-94B1-0E85E50FCA39}"/>
                  </a:ext>
                </a:extLst>
              </p:cNvPr>
              <p:cNvSpPr txBox="1"/>
              <p:nvPr/>
            </p:nvSpPr>
            <p:spPr>
              <a:xfrm>
                <a:off x="1187624" y="4948991"/>
                <a:ext cx="3400003" cy="5965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smtClean="0">
                              <a:solidFill>
                                <a:srgbClr val="836967"/>
                              </a:solidFill>
                              <a:latin typeface="Cambria Math" panose="02040503050406030204" pitchFamily="18" charset="0"/>
                            </a:rPr>
                          </m:ctrlPr>
                        </m:sSubPr>
                        <m:e>
                          <m:r>
                            <a:rPr lang="ko-KR" altLang="en-US" sz="1600" i="1">
                              <a:latin typeface="Cambria Math" panose="02040503050406030204" pitchFamily="18" charset="0"/>
                            </a:rPr>
                            <m:t>𝐺</m:t>
                          </m:r>
                        </m:e>
                        <m:sub>
                          <m:r>
                            <a:rPr lang="ko-KR" altLang="en-US" sz="1600" i="1">
                              <a:latin typeface="Cambria Math" panose="02040503050406030204" pitchFamily="18" charset="0"/>
                            </a:rPr>
                            <m:t>𝐷𝐴𝑇</m:t>
                          </m:r>
                        </m:sub>
                      </m:sSub>
                      <m:r>
                        <a:rPr lang="ko-KR" altLang="en-US" sz="1600" i="0">
                          <a:latin typeface="Cambria Math" panose="02040503050406030204" pitchFamily="18" charset="0"/>
                        </a:rPr>
                        <m:t>=</m:t>
                      </m:r>
                      <m:f>
                        <m:fPr>
                          <m:ctrlPr>
                            <a:rPr lang="ko-KR" altLang="en-US" sz="1600" i="1">
                              <a:solidFill>
                                <a:srgbClr val="836967"/>
                              </a:solidFill>
                              <a:latin typeface="Cambria Math" panose="02040503050406030204" pitchFamily="18" charset="0"/>
                            </a:rPr>
                          </m:ctrlPr>
                        </m:fPr>
                        <m:num>
                          <m:r>
                            <a:rPr lang="ko-KR" altLang="en-US" sz="1600" b="1" i="1" smtClean="0">
                              <a:solidFill>
                                <a:srgbClr val="FF0000"/>
                              </a:solidFill>
                              <a:latin typeface="Cambria Math" panose="02040503050406030204" pitchFamily="18" charset="0"/>
                            </a:rPr>
                            <m:t>𝑫𝑨𝑻</m:t>
                          </m:r>
                          <m:r>
                            <a:rPr lang="ko-KR" altLang="en-US" sz="1600" i="0">
                              <a:latin typeface="Cambria Math" panose="02040503050406030204" pitchFamily="18" charset="0"/>
                            </a:rPr>
                            <m:t>−</m:t>
                          </m:r>
                          <m:sSub>
                            <m:sSubPr>
                              <m:ctrlPr>
                                <a:rPr lang="ko-KR" altLang="en-US" sz="1600" i="1">
                                  <a:solidFill>
                                    <a:srgbClr val="836967"/>
                                  </a:solidFill>
                                  <a:latin typeface="Cambria Math" panose="02040503050406030204" pitchFamily="18" charset="0"/>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𝑜</m:t>
                              </m:r>
                            </m:sub>
                          </m:sSub>
                        </m:num>
                        <m:den>
                          <m:sSub>
                            <m:sSubPr>
                              <m:ctrlPr>
                                <a:rPr lang="ko-KR" altLang="en-US" sz="1600" i="1">
                                  <a:solidFill>
                                    <a:srgbClr val="836967"/>
                                  </a:solidFill>
                                  <a:latin typeface="Cambria Math" panose="02040503050406030204" pitchFamily="18" charset="0"/>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𝑜</m:t>
                              </m:r>
                            </m:sub>
                          </m:sSub>
                        </m:den>
                      </m:f>
                      <m:sSub>
                        <m:sSubPr>
                          <m:ctrlPr>
                            <a:rPr lang="ko-KR" altLang="en-US" sz="1600" i="1">
                              <a:solidFill>
                                <a:srgbClr val="836967"/>
                              </a:solidFill>
                              <a:latin typeface="Cambria Math" panose="02040503050406030204" pitchFamily="18" charset="0"/>
                            </a:rPr>
                          </m:ctrlPr>
                        </m:sSubPr>
                        <m:e>
                          <m:r>
                            <a:rPr lang="ko-KR" altLang="en-US" sz="1600" i="1">
                              <a:latin typeface="Cambria Math" panose="02040503050406030204" pitchFamily="18" charset="0"/>
                            </a:rPr>
                            <m:t>𝐶</m:t>
                          </m:r>
                        </m:e>
                        <m:sub>
                          <m:r>
                            <a:rPr lang="ko-KR" altLang="en-US" sz="1600" i="1">
                              <a:latin typeface="Cambria Math" panose="02040503050406030204" pitchFamily="18" charset="0"/>
                            </a:rPr>
                            <m:t>𝑘</m:t>
                          </m:r>
                        </m:sub>
                      </m:sSub>
                      <m:r>
                        <a:rPr lang="ko-KR" altLang="en-US" sz="1600" i="1">
                          <a:latin typeface="Cambria Math" panose="02040503050406030204" pitchFamily="18" charset="0"/>
                        </a:rPr>
                        <m:t>𝜌</m:t>
                      </m:r>
                      <m:sSub>
                        <m:sSubPr>
                          <m:ctrlPr>
                            <a:rPr lang="ko-KR" altLang="en-US" sz="1600" i="1">
                              <a:solidFill>
                                <a:srgbClr val="836967"/>
                              </a:solidFill>
                              <a:latin typeface="Cambria Math" panose="02040503050406030204" pitchFamily="18" charset="0"/>
                            </a:rPr>
                          </m:ctrlPr>
                        </m:sSubPr>
                        <m:e>
                          <m:r>
                            <a:rPr lang="ko-KR" altLang="en-US" sz="1600" i="1">
                              <a:latin typeface="Cambria Math" panose="02040503050406030204" pitchFamily="18" charset="0"/>
                            </a:rPr>
                            <m:t>𝑉</m:t>
                          </m:r>
                        </m:e>
                        <m:sub>
                          <m:r>
                            <a:rPr lang="ko-KR" altLang="en-US" sz="1600" i="1">
                              <a:latin typeface="Cambria Math" panose="02040503050406030204" pitchFamily="18" charset="0"/>
                            </a:rPr>
                            <m:t>𝑠</m:t>
                          </m:r>
                        </m:sub>
                      </m:sSub>
                      <m:d>
                        <m:dPr>
                          <m:ctrlPr>
                            <a:rPr lang="ko-KR" altLang="en-US" sz="1600" i="1">
                              <a:solidFill>
                                <a:srgbClr val="836967"/>
                              </a:solidFill>
                              <a:latin typeface="Cambria Math" panose="02040503050406030204" pitchFamily="18" charset="0"/>
                            </a:rPr>
                          </m:ctrlPr>
                        </m:dPr>
                        <m:e>
                          <m:sSubSup>
                            <m:sSubSupPr>
                              <m:ctrlPr>
                                <a:rPr lang="ko-KR" altLang="en-US" sz="1600" i="1">
                                  <a:solidFill>
                                    <a:srgbClr val="836967"/>
                                  </a:solidFill>
                                  <a:latin typeface="Cambria Math" panose="02040503050406030204" pitchFamily="18" charset="0"/>
                                </a:rPr>
                              </m:ctrlPr>
                            </m:sSubSupPr>
                            <m:e>
                              <m:r>
                                <a:rPr lang="ko-KR" altLang="en-US" sz="1600" i="1">
                                  <a:latin typeface="Cambria Math" panose="02040503050406030204" pitchFamily="18" charset="0"/>
                                </a:rPr>
                                <m:t>𝑘</m:t>
                              </m:r>
                            </m:e>
                            <m:sub>
                              <m:r>
                                <a:rPr lang="ko-KR" altLang="en-US" sz="1600" i="0">
                                  <a:latin typeface="Cambria Math" panose="02040503050406030204" pitchFamily="18" charset="0"/>
                                </a:rPr>
                                <m:t>0</m:t>
                              </m:r>
                            </m:sub>
                            <m:sup>
                              <m:r>
                                <a:rPr lang="ko-KR" altLang="en-US" sz="1600" i="0">
                                  <a:latin typeface="Cambria Math" panose="02040503050406030204" pitchFamily="18" charset="0"/>
                                </a:rPr>
                                <m:t>∗</m:t>
                              </m:r>
                            </m:sup>
                          </m:sSubSup>
                          <m:r>
                            <a:rPr lang="ko-KR" altLang="en-US" sz="1600" i="0">
                              <a:latin typeface="Cambria Math" panose="02040503050406030204" pitchFamily="18" charset="0"/>
                            </a:rPr>
                            <m:t>−</m:t>
                          </m:r>
                          <m:r>
                            <a:rPr lang="ko-KR" altLang="en-US" sz="1600" i="1">
                              <a:latin typeface="Cambria Math" panose="02040503050406030204" pitchFamily="18" charset="0"/>
                            </a:rPr>
                            <m:t>𝑘</m:t>
                          </m:r>
                        </m:e>
                      </m:d>
                      <m:r>
                        <a:rPr lang="ko-KR" altLang="en-US" sz="1600" i="0">
                          <a:latin typeface="Cambria Math" panose="02040503050406030204" pitchFamily="18" charset="0"/>
                        </a:rPr>
                        <m:t> </m:t>
                      </m:r>
                    </m:oMath>
                  </m:oMathPara>
                </a14:m>
                <a:endParaRPr lang="ko-KR" altLang="en-US" sz="1600" dirty="0"/>
              </a:p>
            </p:txBody>
          </p:sp>
        </mc:Choice>
        <mc:Fallback xmlns="">
          <p:sp>
            <p:nvSpPr>
              <p:cNvPr id="8" name="TextBox 7">
                <a:extLst>
                  <a:ext uri="{FF2B5EF4-FFF2-40B4-BE49-F238E27FC236}">
                    <a16:creationId xmlns:a16="http://schemas.microsoft.com/office/drawing/2014/main" id="{062BE38D-5193-4694-94B1-0E85E50FCA39}"/>
                  </a:ext>
                </a:extLst>
              </p:cNvPr>
              <p:cNvSpPr txBox="1">
                <a:spLocks noRot="1" noChangeAspect="1" noMove="1" noResize="1" noEditPoints="1" noAdjustHandles="1" noChangeArrowheads="1" noChangeShapeType="1" noTextEdit="1"/>
              </p:cNvSpPr>
              <p:nvPr/>
            </p:nvSpPr>
            <p:spPr>
              <a:xfrm>
                <a:off x="1187624" y="4948991"/>
                <a:ext cx="3400003" cy="596510"/>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6A703C-6CEC-4F08-84AD-C13D0FBDFC4A}"/>
                  </a:ext>
                </a:extLst>
              </p:cNvPr>
              <p:cNvSpPr txBox="1"/>
              <p:nvPr/>
            </p:nvSpPr>
            <p:spPr>
              <a:xfrm>
                <a:off x="4716016" y="5021415"/>
                <a:ext cx="265338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smtClean="0">
                              <a:solidFill>
                                <a:srgbClr val="836967"/>
                              </a:solidFill>
                              <a:latin typeface="Cambria Math" panose="02040503050406030204" pitchFamily="18" charset="0"/>
                            </a:rPr>
                          </m:ctrlPr>
                        </m:sSubPr>
                        <m:e>
                          <m:r>
                            <a:rPr lang="ko-KR" altLang="en-US" sz="1600" i="1">
                              <a:latin typeface="Cambria Math" panose="02040503050406030204" pitchFamily="18" charset="0"/>
                            </a:rPr>
                            <m:t>𝐷</m:t>
                          </m:r>
                        </m:e>
                        <m:sub>
                          <m:r>
                            <a:rPr lang="ko-KR" altLang="en-US" sz="1600" i="1">
                              <a:latin typeface="Cambria Math" panose="02040503050406030204" pitchFamily="18" charset="0"/>
                            </a:rPr>
                            <m:t>𝑤</m:t>
                          </m:r>
                        </m:sub>
                      </m:sSub>
                      <m:r>
                        <a:rPr lang="ko-KR" altLang="en-US" sz="1600" i="0">
                          <a:latin typeface="Cambria Math" panose="02040503050406030204" pitchFamily="18" charset="0"/>
                        </a:rPr>
                        <m:t>=</m:t>
                      </m:r>
                      <m:sSub>
                        <m:sSubPr>
                          <m:ctrlPr>
                            <a:rPr lang="ko-KR" altLang="en-US" sz="1600" b="1" i="1" smtClean="0">
                              <a:solidFill>
                                <a:srgbClr val="0070C0"/>
                              </a:solidFill>
                              <a:latin typeface="Cambria Math" panose="02040503050406030204" pitchFamily="18" charset="0"/>
                            </a:rPr>
                          </m:ctrlPr>
                        </m:sSubPr>
                        <m:e>
                          <m:r>
                            <a:rPr lang="ko-KR" altLang="en-US" sz="1600" b="1" i="1">
                              <a:solidFill>
                                <a:srgbClr val="0070C0"/>
                              </a:solidFill>
                              <a:latin typeface="Cambria Math" panose="02040503050406030204" pitchFamily="18" charset="0"/>
                            </a:rPr>
                            <m:t>𝑪</m:t>
                          </m:r>
                        </m:e>
                        <m:sub>
                          <m:r>
                            <a:rPr lang="ko-KR" altLang="en-US" sz="1600" b="1" i="1">
                              <a:solidFill>
                                <a:srgbClr val="0070C0"/>
                              </a:solidFill>
                              <a:latin typeface="Cambria Math" panose="02040503050406030204" pitchFamily="18" charset="0"/>
                            </a:rPr>
                            <m:t>𝒅</m:t>
                          </m:r>
                        </m:sub>
                      </m:sSub>
                      <m:r>
                        <a:rPr lang="ko-KR" altLang="en-US" sz="1600" i="1">
                          <a:latin typeface="Cambria Math" panose="02040503050406030204" pitchFamily="18" charset="0"/>
                        </a:rPr>
                        <m:t>𝜌</m:t>
                      </m:r>
                      <m:sSubSup>
                        <m:sSubSupPr>
                          <m:ctrlPr>
                            <a:rPr lang="ko-KR" altLang="en-US" sz="1600" i="1">
                              <a:solidFill>
                                <a:srgbClr val="836967"/>
                              </a:solidFill>
                              <a:latin typeface="Cambria Math" panose="02040503050406030204" pitchFamily="18" charset="0"/>
                            </a:rPr>
                          </m:ctrlPr>
                        </m:sSubSupPr>
                        <m:e>
                          <m:r>
                            <a:rPr lang="ko-KR" altLang="en-US" sz="1600" i="1">
                              <a:latin typeface="Cambria Math" panose="02040503050406030204" pitchFamily="18" charset="0"/>
                            </a:rPr>
                            <m:t>𝑉</m:t>
                          </m:r>
                        </m:e>
                        <m:sub>
                          <m:r>
                            <a:rPr lang="ko-KR" altLang="en-US" sz="1600" i="1">
                              <a:latin typeface="Cambria Math" panose="02040503050406030204" pitchFamily="18" charset="0"/>
                            </a:rPr>
                            <m:t>𝑠</m:t>
                          </m:r>
                        </m:sub>
                        <m:sup>
                          <m:r>
                            <a:rPr lang="ko-KR" altLang="en-US" sz="1600" i="0">
                              <a:latin typeface="Cambria Math" panose="02040503050406030204" pitchFamily="18" charset="0"/>
                            </a:rPr>
                            <m:t>3</m:t>
                          </m:r>
                        </m:sup>
                      </m:sSubSup>
                    </m:oMath>
                  </m:oMathPara>
                </a14:m>
                <a:endParaRPr lang="ko-KR" altLang="en-US" sz="1600" dirty="0"/>
              </a:p>
            </p:txBody>
          </p:sp>
        </mc:Choice>
        <mc:Fallback xmlns="">
          <p:sp>
            <p:nvSpPr>
              <p:cNvPr id="9" name="TextBox 8">
                <a:extLst>
                  <a:ext uri="{FF2B5EF4-FFF2-40B4-BE49-F238E27FC236}">
                    <a16:creationId xmlns:a16="http://schemas.microsoft.com/office/drawing/2014/main" id="{C56A703C-6CEC-4F08-84AD-C13D0FBDFC4A}"/>
                  </a:ext>
                </a:extLst>
              </p:cNvPr>
              <p:cNvSpPr txBox="1">
                <a:spLocks noRot="1" noChangeAspect="1" noMove="1" noResize="1" noEditPoints="1" noAdjustHandles="1" noChangeArrowheads="1" noChangeShapeType="1" noTextEdit="1"/>
              </p:cNvSpPr>
              <p:nvPr/>
            </p:nvSpPr>
            <p:spPr>
              <a:xfrm>
                <a:off x="4716016" y="5021415"/>
                <a:ext cx="2653386" cy="338554"/>
              </a:xfrm>
              <a:prstGeom prst="rect">
                <a:avLst/>
              </a:prstGeom>
              <a:blipFill>
                <a:blip r:embed="rId4"/>
                <a:stretch>
                  <a:fillRect b="-54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064393-2448-4AE0-AA0E-E9D191F88CA4}"/>
                  </a:ext>
                </a:extLst>
              </p:cNvPr>
              <p:cNvSpPr txBox="1"/>
              <p:nvPr/>
            </p:nvSpPr>
            <p:spPr>
              <a:xfrm>
                <a:off x="432048" y="3443199"/>
                <a:ext cx="7079190" cy="6585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𝑁𝐺𝑅</m:t>
                      </m:r>
                      <m:r>
                        <a:rPr lang="ko-KR" altLang="en-US" i="0">
                          <a:latin typeface="Cambria Math" panose="02040503050406030204" pitchFamily="18" charset="0"/>
                        </a:rPr>
                        <m:t>=</m:t>
                      </m:r>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𝐺</m:t>
                          </m:r>
                        </m:e>
                        <m:sub>
                          <m:r>
                            <a:rPr lang="ko-KR" altLang="en-US" i="1">
                              <a:latin typeface="Cambria Math" panose="02040503050406030204" pitchFamily="18" charset="0"/>
                            </a:rPr>
                            <m:t>𝐷𝐴𝑇</m:t>
                          </m:r>
                        </m:sub>
                      </m:sSub>
                      <m:r>
                        <a:rPr lang="ko-KR" altLang="en-US" i="0">
                          <a:latin typeface="Cambria Math" panose="02040503050406030204" pitchFamily="18" charset="0"/>
                        </a:rPr>
                        <m:t>−</m:t>
                      </m:r>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𝐷</m:t>
                          </m:r>
                        </m:e>
                        <m:sub>
                          <m:r>
                            <a:rPr lang="ko-KR" altLang="en-US" i="1">
                              <a:latin typeface="Cambria Math" panose="02040503050406030204" pitchFamily="18" charset="0"/>
                            </a:rPr>
                            <m:t>𝑤</m:t>
                          </m:r>
                        </m:sub>
                      </m:sSub>
                      <m:r>
                        <a:rPr lang="ko-KR" altLang="en-US" i="0">
                          <a:latin typeface="Cambria Math" panose="02040503050406030204" pitchFamily="18" charset="0"/>
                        </a:rPr>
                        <m:t>=</m:t>
                      </m:r>
                      <m:f>
                        <m:fPr>
                          <m:ctrlPr>
                            <a:rPr lang="ko-KR" altLang="en-US" i="1">
                              <a:solidFill>
                                <a:srgbClr val="836967"/>
                              </a:solidFill>
                              <a:latin typeface="Cambria Math" panose="02040503050406030204" pitchFamily="18" charset="0"/>
                            </a:rPr>
                          </m:ctrlPr>
                        </m:fPr>
                        <m:num>
                          <m:r>
                            <a:rPr lang="ko-KR" altLang="en-US" b="1" i="1" smtClean="0">
                              <a:solidFill>
                                <a:srgbClr val="FF0000"/>
                              </a:solidFill>
                              <a:latin typeface="Cambria Math" panose="02040503050406030204" pitchFamily="18" charset="0"/>
                            </a:rPr>
                            <m:t>𝑫𝑨𝑻</m:t>
                          </m:r>
                          <m:r>
                            <a:rPr lang="ko-KR" altLang="en-US" i="0">
                              <a:latin typeface="Cambria Math" panose="02040503050406030204" pitchFamily="18" charset="0"/>
                            </a:rPr>
                            <m:t>−</m:t>
                          </m:r>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𝑇</m:t>
                              </m:r>
                            </m:e>
                            <m:sub>
                              <m:r>
                                <a:rPr lang="ko-KR" altLang="en-US" i="1">
                                  <a:latin typeface="Cambria Math" panose="02040503050406030204" pitchFamily="18" charset="0"/>
                                </a:rPr>
                                <m:t>𝑜</m:t>
                              </m:r>
                            </m:sub>
                          </m:sSub>
                        </m:num>
                        <m:den>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𝑇</m:t>
                              </m:r>
                            </m:e>
                            <m:sub>
                              <m:r>
                                <a:rPr lang="ko-KR" altLang="en-US" i="1">
                                  <a:latin typeface="Cambria Math" panose="02040503050406030204" pitchFamily="18" charset="0"/>
                                </a:rPr>
                                <m:t>𝑜</m:t>
                              </m:r>
                            </m:sub>
                          </m:sSub>
                        </m:den>
                      </m:f>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𝐶</m:t>
                          </m:r>
                        </m:e>
                        <m:sub>
                          <m:r>
                            <a:rPr lang="ko-KR" altLang="en-US" i="1">
                              <a:latin typeface="Cambria Math" panose="02040503050406030204" pitchFamily="18" charset="0"/>
                            </a:rPr>
                            <m:t>𝑘</m:t>
                          </m:r>
                        </m:sub>
                      </m:sSub>
                      <m:r>
                        <a:rPr lang="ko-KR" altLang="en-US" i="1">
                          <a:latin typeface="Cambria Math" panose="02040503050406030204" pitchFamily="18" charset="0"/>
                        </a:rPr>
                        <m:t>𝜌</m:t>
                      </m:r>
                      <m:sSub>
                        <m:sSubPr>
                          <m:ctrlPr>
                            <a:rPr lang="ko-KR" altLang="en-US" i="1">
                              <a:solidFill>
                                <a:srgbClr val="836967"/>
                              </a:solidFill>
                              <a:latin typeface="Cambria Math" panose="02040503050406030204" pitchFamily="18" charset="0"/>
                            </a:rPr>
                          </m:ctrlPr>
                        </m:sSubPr>
                        <m:e>
                          <m:r>
                            <a:rPr lang="ko-KR" altLang="en-US" i="1">
                              <a:latin typeface="Cambria Math" panose="02040503050406030204" pitchFamily="18" charset="0"/>
                            </a:rPr>
                            <m:t>𝑉</m:t>
                          </m:r>
                        </m:e>
                        <m:sub>
                          <m:r>
                            <a:rPr lang="ko-KR" altLang="en-US" i="1">
                              <a:latin typeface="Cambria Math" panose="02040503050406030204" pitchFamily="18" charset="0"/>
                            </a:rPr>
                            <m:t>𝑠</m:t>
                          </m:r>
                        </m:sub>
                      </m:sSub>
                      <m:d>
                        <m:dPr>
                          <m:ctrlPr>
                            <a:rPr lang="ko-KR" altLang="en-US" i="1">
                              <a:solidFill>
                                <a:srgbClr val="836967"/>
                              </a:solidFill>
                              <a:latin typeface="Cambria Math" panose="02040503050406030204" pitchFamily="18" charset="0"/>
                            </a:rPr>
                          </m:ctrlPr>
                        </m:dPr>
                        <m:e>
                          <m:sSubSup>
                            <m:sSubSupPr>
                              <m:ctrlPr>
                                <a:rPr lang="ko-KR" altLang="en-US" i="1">
                                  <a:solidFill>
                                    <a:srgbClr val="836967"/>
                                  </a:solidFill>
                                  <a:latin typeface="Cambria Math" panose="02040503050406030204" pitchFamily="18" charset="0"/>
                                </a:rPr>
                              </m:ctrlPr>
                            </m:sSubSupPr>
                            <m:e>
                              <m:r>
                                <a:rPr lang="ko-KR" altLang="en-US" i="1">
                                  <a:latin typeface="Cambria Math" panose="02040503050406030204" pitchFamily="18" charset="0"/>
                                </a:rPr>
                                <m:t>𝑘</m:t>
                              </m:r>
                            </m:e>
                            <m:sub>
                              <m:r>
                                <a:rPr lang="ko-KR" altLang="en-US" i="0">
                                  <a:latin typeface="Cambria Math" panose="02040503050406030204" pitchFamily="18" charset="0"/>
                                </a:rPr>
                                <m:t>0</m:t>
                              </m:r>
                            </m:sub>
                            <m:sup>
                              <m:r>
                                <a:rPr lang="ko-KR" altLang="en-US" i="0">
                                  <a:latin typeface="Cambria Math" panose="02040503050406030204" pitchFamily="18" charset="0"/>
                                </a:rPr>
                                <m:t>∗</m:t>
                              </m:r>
                            </m:sup>
                          </m:sSubSup>
                          <m:r>
                            <a:rPr lang="ko-KR" altLang="en-US" i="0">
                              <a:latin typeface="Cambria Math" panose="02040503050406030204" pitchFamily="18" charset="0"/>
                            </a:rPr>
                            <m:t>−</m:t>
                          </m:r>
                          <m:r>
                            <a:rPr lang="ko-KR" altLang="en-US" i="1">
                              <a:latin typeface="Cambria Math" panose="02040503050406030204" pitchFamily="18" charset="0"/>
                            </a:rPr>
                            <m:t>𝑘</m:t>
                          </m:r>
                        </m:e>
                      </m:d>
                      <m:r>
                        <a:rPr lang="ko-KR" altLang="en-US" i="0">
                          <a:latin typeface="Cambria Math" panose="02040503050406030204" pitchFamily="18" charset="0"/>
                        </a:rPr>
                        <m:t>−</m:t>
                      </m:r>
                      <m:sSub>
                        <m:sSubPr>
                          <m:ctrlPr>
                            <a:rPr lang="ko-KR" altLang="en-US" b="1" i="1" smtClean="0">
                              <a:solidFill>
                                <a:schemeClr val="accent1"/>
                              </a:solidFill>
                              <a:latin typeface="Cambria Math" panose="02040503050406030204" pitchFamily="18" charset="0"/>
                            </a:rPr>
                          </m:ctrlPr>
                        </m:sSubPr>
                        <m:e>
                          <m:r>
                            <a:rPr lang="ko-KR" altLang="en-US" b="1" i="1">
                              <a:solidFill>
                                <a:schemeClr val="accent1"/>
                              </a:solidFill>
                              <a:latin typeface="Cambria Math" panose="02040503050406030204" pitchFamily="18" charset="0"/>
                            </a:rPr>
                            <m:t>𝑪</m:t>
                          </m:r>
                        </m:e>
                        <m:sub>
                          <m:r>
                            <a:rPr lang="ko-KR" altLang="en-US" b="1" i="1">
                              <a:solidFill>
                                <a:schemeClr val="accent1"/>
                              </a:solidFill>
                              <a:latin typeface="Cambria Math" panose="02040503050406030204" pitchFamily="18" charset="0"/>
                            </a:rPr>
                            <m:t>𝒅</m:t>
                          </m:r>
                        </m:sub>
                      </m:sSub>
                      <m:r>
                        <a:rPr lang="ko-KR" altLang="en-US" i="1">
                          <a:latin typeface="Cambria Math" panose="02040503050406030204" pitchFamily="18" charset="0"/>
                        </a:rPr>
                        <m:t>𝜌</m:t>
                      </m:r>
                      <m:sSubSup>
                        <m:sSubSupPr>
                          <m:ctrlPr>
                            <a:rPr lang="ko-KR" altLang="en-US" i="1">
                              <a:solidFill>
                                <a:srgbClr val="836967"/>
                              </a:solidFill>
                              <a:latin typeface="Cambria Math" panose="02040503050406030204" pitchFamily="18" charset="0"/>
                            </a:rPr>
                          </m:ctrlPr>
                        </m:sSubSupPr>
                        <m:e>
                          <m:r>
                            <a:rPr lang="ko-KR" altLang="en-US" i="1">
                              <a:latin typeface="Cambria Math" panose="02040503050406030204" pitchFamily="18" charset="0"/>
                            </a:rPr>
                            <m:t>𝑉</m:t>
                          </m:r>
                        </m:e>
                        <m:sub>
                          <m:r>
                            <a:rPr lang="ko-KR" altLang="en-US" i="1">
                              <a:latin typeface="Cambria Math" panose="02040503050406030204" pitchFamily="18" charset="0"/>
                            </a:rPr>
                            <m:t>𝑠</m:t>
                          </m:r>
                        </m:sub>
                        <m:sup>
                          <m:r>
                            <a:rPr lang="ko-KR" altLang="en-US" i="0">
                              <a:latin typeface="Cambria Math" panose="02040503050406030204" pitchFamily="18" charset="0"/>
                            </a:rPr>
                            <m:t>3</m:t>
                          </m:r>
                        </m:sup>
                      </m:sSubSup>
                    </m:oMath>
                  </m:oMathPara>
                </a14:m>
                <a:endParaRPr lang="ko-KR" altLang="en-US" dirty="0"/>
              </a:p>
            </p:txBody>
          </p:sp>
        </mc:Choice>
        <mc:Fallback xmlns="">
          <p:sp>
            <p:nvSpPr>
              <p:cNvPr id="10" name="TextBox 9">
                <a:extLst>
                  <a:ext uri="{FF2B5EF4-FFF2-40B4-BE49-F238E27FC236}">
                    <a16:creationId xmlns:a16="http://schemas.microsoft.com/office/drawing/2014/main" id="{2D064393-2448-4AE0-AA0E-E9D191F88CA4}"/>
                  </a:ext>
                </a:extLst>
              </p:cNvPr>
              <p:cNvSpPr txBox="1">
                <a:spLocks noRot="1" noChangeAspect="1" noMove="1" noResize="1" noEditPoints="1" noAdjustHandles="1" noChangeArrowheads="1" noChangeShapeType="1" noTextEdit="1"/>
              </p:cNvSpPr>
              <p:nvPr/>
            </p:nvSpPr>
            <p:spPr>
              <a:xfrm>
                <a:off x="432048" y="3443199"/>
                <a:ext cx="7079190" cy="658514"/>
              </a:xfrm>
              <a:prstGeom prst="rect">
                <a:avLst/>
              </a:prstGeom>
              <a:blipFill>
                <a:blip r:embed="rId5"/>
                <a:stretch>
                  <a:fillRect/>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A8687275-2271-422E-AED5-A165936B4BD1}"/>
              </a:ext>
            </a:extLst>
          </p:cNvPr>
          <p:cNvSpPr txBox="1"/>
          <p:nvPr/>
        </p:nvSpPr>
        <p:spPr>
          <a:xfrm>
            <a:off x="1415421" y="5569495"/>
            <a:ext cx="2796540" cy="307777"/>
          </a:xfrm>
          <a:prstGeom prst="rect">
            <a:avLst/>
          </a:prstGeom>
          <a:noFill/>
        </p:spPr>
        <p:txBody>
          <a:bodyPr wrap="square" rtlCol="0">
            <a:spAutoFit/>
          </a:bodyPr>
          <a:lstStyle/>
          <a:p>
            <a:pPr algn="ctr"/>
            <a:r>
              <a:rPr lang="en-US" altLang="ko-KR" sz="1400" dirty="0">
                <a:solidFill>
                  <a:srgbClr val="103D6E"/>
                </a:solidFill>
              </a:rPr>
              <a:t>Energy input</a:t>
            </a:r>
            <a:endParaRPr lang="ko-KR" altLang="en-US" sz="1400" dirty="0">
              <a:solidFill>
                <a:srgbClr val="103D6E"/>
              </a:solidFill>
            </a:endParaRPr>
          </a:p>
        </p:txBody>
      </p:sp>
      <p:sp>
        <p:nvSpPr>
          <p:cNvPr id="12" name="TextBox 11">
            <a:extLst>
              <a:ext uri="{FF2B5EF4-FFF2-40B4-BE49-F238E27FC236}">
                <a16:creationId xmlns:a16="http://schemas.microsoft.com/office/drawing/2014/main" id="{F5DF084A-9068-4E5F-AD44-BB8E63A96821}"/>
              </a:ext>
            </a:extLst>
          </p:cNvPr>
          <p:cNvSpPr txBox="1"/>
          <p:nvPr/>
        </p:nvSpPr>
        <p:spPr>
          <a:xfrm>
            <a:off x="5176187" y="5555294"/>
            <a:ext cx="2796540" cy="307777"/>
          </a:xfrm>
          <a:prstGeom prst="rect">
            <a:avLst/>
          </a:prstGeom>
          <a:noFill/>
        </p:spPr>
        <p:txBody>
          <a:bodyPr wrap="square" rtlCol="0">
            <a:spAutoFit/>
          </a:bodyPr>
          <a:lstStyle/>
          <a:p>
            <a:r>
              <a:rPr lang="en-US" altLang="ko-KR" sz="1400" dirty="0">
                <a:solidFill>
                  <a:srgbClr val="103D6E"/>
                </a:solidFill>
              </a:rPr>
              <a:t>Frictional dissipation</a:t>
            </a:r>
            <a:endParaRPr lang="ko-KR" altLang="en-US" sz="1400" dirty="0">
              <a:solidFill>
                <a:srgbClr val="103D6E"/>
              </a:solidFill>
            </a:endParaRPr>
          </a:p>
        </p:txBody>
      </p:sp>
      <p:sp>
        <p:nvSpPr>
          <p:cNvPr id="13" name="TextBox 12">
            <a:extLst>
              <a:ext uri="{FF2B5EF4-FFF2-40B4-BE49-F238E27FC236}">
                <a16:creationId xmlns:a16="http://schemas.microsoft.com/office/drawing/2014/main" id="{5DA5B6B6-5A4E-4E18-AA34-7BFD83678769}"/>
              </a:ext>
            </a:extLst>
          </p:cNvPr>
          <p:cNvSpPr txBox="1"/>
          <p:nvPr/>
        </p:nvSpPr>
        <p:spPr>
          <a:xfrm>
            <a:off x="1246677" y="4222377"/>
            <a:ext cx="4630883" cy="307777"/>
          </a:xfrm>
          <a:prstGeom prst="rect">
            <a:avLst/>
          </a:prstGeom>
          <a:noFill/>
        </p:spPr>
        <p:txBody>
          <a:bodyPr wrap="square" rtlCol="0">
            <a:spAutoFit/>
          </a:bodyPr>
          <a:lstStyle/>
          <a:p>
            <a:r>
              <a:rPr lang="en-US" altLang="ko-KR" sz="1400" dirty="0"/>
              <a:t>energy budget = Energy input - Frictional dissipation</a:t>
            </a:r>
            <a:endParaRPr lang="ko-KR" altLang="en-US" sz="1400" dirty="0"/>
          </a:p>
        </p:txBody>
      </p:sp>
      <p:sp>
        <p:nvSpPr>
          <p:cNvPr id="18" name="TextBox 17">
            <a:extLst>
              <a:ext uri="{FF2B5EF4-FFF2-40B4-BE49-F238E27FC236}">
                <a16:creationId xmlns:a16="http://schemas.microsoft.com/office/drawing/2014/main" id="{07EC1A1A-4AAA-4F7F-A726-362AB0F999C4}"/>
              </a:ext>
            </a:extLst>
          </p:cNvPr>
          <p:cNvSpPr txBox="1"/>
          <p:nvPr/>
        </p:nvSpPr>
        <p:spPr>
          <a:xfrm>
            <a:off x="1245771" y="6055480"/>
            <a:ext cx="4630883" cy="785471"/>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en-US" altLang="ko-KR" sz="1600" dirty="0"/>
              <a:t>NGR &gt;0 </a:t>
            </a:r>
            <a:r>
              <a:rPr lang="en-US" altLang="ko-KR" sz="1600" dirty="0">
                <a:sym typeface="Wingdings" panose="05000000000000000000" pitchFamily="2" charset="2"/>
              </a:rPr>
              <a:t> more energy for TC intensification</a:t>
            </a:r>
          </a:p>
          <a:p>
            <a:pPr marL="285750" indent="-285750">
              <a:lnSpc>
                <a:spcPct val="150000"/>
              </a:lnSpc>
              <a:buFont typeface="Wingdings" panose="05000000000000000000" pitchFamily="2" charset="2"/>
              <a:buChar char="ü"/>
            </a:pPr>
            <a:r>
              <a:rPr lang="en-US" altLang="ko-KR" sz="1600" dirty="0">
                <a:sym typeface="Wingdings" panose="05000000000000000000" pitchFamily="2" charset="2"/>
              </a:rPr>
              <a:t>NGR &lt;0  less energy for TC intensification</a:t>
            </a:r>
            <a:endParaRPr lang="ko-KR" altLang="en-US" sz="1600" dirty="0"/>
          </a:p>
        </p:txBody>
      </p:sp>
      <p:sp>
        <p:nvSpPr>
          <p:cNvPr id="27" name="TextBox 26">
            <a:extLst>
              <a:ext uri="{FF2B5EF4-FFF2-40B4-BE49-F238E27FC236}">
                <a16:creationId xmlns:a16="http://schemas.microsoft.com/office/drawing/2014/main" id="{B47171BA-566E-43D6-A30E-5DFF7813C175}"/>
              </a:ext>
            </a:extLst>
          </p:cNvPr>
          <p:cNvSpPr txBox="1"/>
          <p:nvPr/>
        </p:nvSpPr>
        <p:spPr>
          <a:xfrm>
            <a:off x="176770" y="991031"/>
            <a:ext cx="5096267" cy="369332"/>
          </a:xfrm>
          <a:prstGeom prst="rect">
            <a:avLst/>
          </a:prstGeom>
          <a:noFill/>
        </p:spPr>
        <p:txBody>
          <a:bodyPr wrap="none" rtlCol="0">
            <a:spAutoFit/>
          </a:bodyPr>
          <a:lstStyle/>
          <a:p>
            <a:r>
              <a:rPr lang="en-US" altLang="ko-KR" b="1">
                <a:solidFill>
                  <a:srgbClr val="103D6E"/>
                </a:solidFill>
                <a:latin typeface="Arial" panose="020B0604020202020204" pitchFamily="34" charset="0"/>
                <a:ea typeface="함초롬돋움" panose="020B0604000101010101" pitchFamily="50" charset="-127"/>
                <a:cs typeface="Arial" panose="020B0604020202020204" pitchFamily="34" charset="0"/>
              </a:rPr>
              <a:t>NGR (thermodynamic Net energy Gain Rate) </a:t>
            </a:r>
          </a:p>
        </p:txBody>
      </p:sp>
    </p:spTree>
    <p:extLst>
      <p:ext uri="{BB962C8B-B14F-4D97-AF65-F5344CB8AC3E}">
        <p14:creationId xmlns:p14="http://schemas.microsoft.com/office/powerpoint/2010/main" val="334746988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23729</TotalTime>
  <Words>1684</Words>
  <Application>Microsoft Office PowerPoint</Application>
  <PresentationFormat>화면 슬라이드 쇼(4:3)</PresentationFormat>
  <Paragraphs>211</Paragraphs>
  <Slides>21</Slides>
  <Notes>9</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21</vt:i4>
      </vt:variant>
    </vt:vector>
  </HeadingPairs>
  <TitlesOfParts>
    <vt:vector size="30" baseType="lpstr">
      <vt:lpstr>맑은 고딕</vt:lpstr>
      <vt:lpstr>-윤고딕340</vt:lpstr>
      <vt:lpstr>함초롬돋움</vt:lpstr>
      <vt:lpstr>휴먼모음T</vt:lpstr>
      <vt:lpstr>Arial</vt:lpstr>
      <vt:lpstr>Cambria Math</vt:lpstr>
      <vt:lpstr>Times New Roman</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KOICA</dc:creator>
  <cp:lastModifiedBy>NTC1</cp:lastModifiedBy>
  <cp:revision>1330</cp:revision>
  <cp:lastPrinted>2023-11-05T05:19:07Z</cp:lastPrinted>
  <dcterms:created xsi:type="dcterms:W3CDTF">2010-08-04T00:52:44Z</dcterms:created>
  <dcterms:modified xsi:type="dcterms:W3CDTF">2023-11-28T23:06:51Z</dcterms:modified>
</cp:coreProperties>
</file>